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6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42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30" r:id="rId16"/>
    <p:sldId id="340" r:id="rId17"/>
    <p:sldId id="331" r:id="rId18"/>
    <p:sldId id="311" r:id="rId19"/>
    <p:sldId id="324" r:id="rId20"/>
    <p:sldId id="341" r:id="rId21"/>
    <p:sldId id="281" r:id="rId22"/>
  </p:sldIdLst>
  <p:sldSz cx="9144000" cy="6858000" type="screen4x3"/>
  <p:notesSz cx="6797675" cy="9926638"/>
  <p:defaultTextStyle>
    <a:defPPr>
      <a:defRPr lang="ru-R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E0E19"/>
    <a:srgbClr val="032953"/>
    <a:srgbClr val="69613B"/>
    <a:srgbClr val="BCB08D"/>
    <a:srgbClr val="867C4C"/>
    <a:srgbClr val="877849"/>
    <a:srgbClr val="000615"/>
    <a:srgbClr val="0014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/>
  </p:normalViewPr>
  <p:slideViewPr>
    <p:cSldViewPr snapToGrid="0" snapToObjects="1">
      <p:cViewPr>
        <p:scale>
          <a:sx n="60" d="100"/>
          <a:sy n="60" d="100"/>
        </p:scale>
        <p:origin x="-1824" y="-288"/>
      </p:cViewPr>
      <p:guideLst>
        <p:guide orient="horz" pos="572"/>
        <p:guide orient="horz" pos="1172"/>
        <p:guide orient="horz" pos="2056"/>
        <p:guide orient="horz" pos="2872"/>
        <p:guide pos="4369"/>
        <p:guide pos="5465"/>
        <p:guide pos="568"/>
        <p:guide pos="1560"/>
        <p:guide pos="1504"/>
        <p:guide pos="32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E680C8-78B8-4886-8F7A-6B24D422016B}" type="datetime1">
              <a:rPr lang="ru-RU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C4C3BB-C26F-4061-816B-DF39DB27C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67858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E23EF2-23B1-42F0-BD85-95CF099258C4}" type="datetime1">
              <a:rPr lang="ru-RU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Образец текста</a:t>
            </a:r>
          </a:p>
          <a:p>
            <a:pPr lvl="1"/>
            <a:r>
              <a:rPr lang="en-US" noProof="0" smtClean="0"/>
              <a:t>Второй уровень</a:t>
            </a:r>
          </a:p>
          <a:p>
            <a:pPr lvl="2"/>
            <a:r>
              <a:rPr lang="en-US" noProof="0" smtClean="0"/>
              <a:t>Третий уровень</a:t>
            </a:r>
          </a:p>
          <a:p>
            <a:pPr lvl="3"/>
            <a:r>
              <a:rPr lang="en-US" noProof="0" smtClean="0"/>
              <a:t>Четвертый уровень</a:t>
            </a:r>
          </a:p>
          <a:p>
            <a:pPr lvl="4"/>
            <a:r>
              <a:rPr lang="en-US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FC17B8-11F5-4C1C-A263-A222B552E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4278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C17B8-11F5-4C1C-A263-A222B552EC9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401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C17B8-11F5-4C1C-A263-A222B552EC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0122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C17B8-11F5-4C1C-A263-A222B552EC9F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0456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C17B8-11F5-4C1C-A263-A222B552EC9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4830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290DA-5C34-4B27-A02C-347F4E5F971A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74B488C5-E663-4B04-9D18-6B5D1B27F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92D49-2775-4C3C-BC96-58CB6C754CBD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26F4B596-780B-4465-9228-876EB6822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2E2BD-1BCB-4C04-8F77-85FA815EFE2F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C859A48A-B5A9-4A0C-B32A-0A33CEB70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EBA33-CE5C-4CA8-8D0E-CEEB1BE54250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1E9ED98F-0129-479F-B144-0969E6F85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BD954-A30B-4FEB-B1FD-734C190A2D69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15F199C6-7594-4A07-A6F4-4DF2A14EE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9C8E7-8F7C-4817-9B96-A33ED21CA390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27AD68CE-4718-4393-AAE9-7CE97AD01C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8A15C-59A4-453B-BF7C-4762888543B6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43AC7914-51F6-47C0-B75E-B7F7267BB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66D4-A1E9-4EF3-BEC4-E28E08C6A1B2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0AE6260C-BDDD-44AD-A3C4-FA28BEDD4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3254F-231E-49F6-9786-09833E000CCC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4400" y="88900"/>
            <a:ext cx="609600" cy="3810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fld id="{8B098FA9-106F-47AB-8E71-963D32F34A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26EB-7914-49D0-8328-72C384716AD7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660400"/>
            <a:ext cx="609600" cy="381000"/>
          </a:xfrm>
        </p:spPr>
        <p:txBody>
          <a:bodyPr/>
          <a:lstStyle>
            <a:lvl1pPr>
              <a:defRPr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975CBAF2-5EA1-4F4C-A4BF-ECD827B86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2AC63-E9B4-4F67-AFE3-E0708989B52F}" type="datetime1">
              <a:rPr lang="ru-RU" smtClean="0"/>
              <a:pPr>
                <a:defRPr/>
              </a:pPr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660400"/>
            <a:ext cx="609600" cy="381000"/>
          </a:xfrm>
        </p:spPr>
        <p:txBody>
          <a:bodyPr/>
          <a:lstStyle>
            <a:lvl1pPr>
              <a:defRPr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CC34A32-358D-42A0-842F-DC7171C96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Изображение 5" descr="top_new3.pdf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754313" y="223838"/>
            <a:ext cx="5932487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E20880-53C6-44F2-9333-B01C9BEF9BDD}" type="datetime1">
              <a:rPr lang="ru-RU" smtClean="0"/>
              <a:pPr>
                <a:defRPr/>
              </a:pPr>
              <a:t>24.01.2013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8432800" y="177800"/>
            <a:ext cx="609600" cy="3810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BCB08D"/>
                </a:solidFill>
                <a:latin typeface="Times"/>
                <a:cs typeface="Times"/>
              </a:defRPr>
            </a:lvl1pPr>
          </a:lstStyle>
          <a:p>
            <a:pPr>
              <a:defRPr/>
            </a:pPr>
            <a:r>
              <a:rPr lang="en-US"/>
              <a:t>|  </a:t>
            </a:r>
            <a:fld id="{868AB2FA-1EF2-44F0-AC2F-E080E820C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32953"/>
          </a:solidFill>
          <a:latin typeface="Times"/>
          <a:ea typeface="Times"/>
          <a:cs typeface="Time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32953"/>
          </a:solidFill>
          <a:latin typeface="Times"/>
          <a:ea typeface="Times"/>
          <a:cs typeface="Times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32953"/>
          </a:solidFill>
          <a:latin typeface="Times"/>
          <a:ea typeface="Times"/>
          <a:cs typeface="Times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32953"/>
          </a:solidFill>
          <a:latin typeface="Times"/>
          <a:ea typeface="Times"/>
          <a:cs typeface="Times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32953"/>
          </a:solidFill>
          <a:latin typeface="Times"/>
          <a:ea typeface="Times"/>
          <a:cs typeface="Times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>
          <a:solidFill>
            <a:srgbClr val="032953"/>
          </a:solidFill>
          <a:latin typeface="Times"/>
          <a:ea typeface="Times"/>
          <a:cs typeface="Times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>
          <a:solidFill>
            <a:srgbClr val="032953"/>
          </a:solidFill>
          <a:latin typeface="Times"/>
          <a:ea typeface="Times"/>
          <a:cs typeface="Times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>
          <a:solidFill>
            <a:srgbClr val="032953"/>
          </a:solidFill>
          <a:latin typeface="Times"/>
          <a:ea typeface="Times"/>
          <a:cs typeface="Times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>
          <a:solidFill>
            <a:srgbClr val="032953"/>
          </a:solidFill>
          <a:latin typeface="Times"/>
          <a:ea typeface="Times"/>
          <a:cs typeface="Times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imes"/>
          <a:ea typeface="Times"/>
          <a:cs typeface="Time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"/>
          <a:ea typeface="Times"/>
          <a:cs typeface="Time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imes"/>
          <a:ea typeface="Times"/>
          <a:cs typeface="Time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imes"/>
          <a:ea typeface="Times"/>
          <a:cs typeface="Time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imes"/>
          <a:ea typeface="Times"/>
          <a:cs typeface="Time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" y="1666875"/>
            <a:ext cx="8515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32953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TECHNICAL REGULATION  </a:t>
            </a:r>
            <a:br>
              <a:rPr lang="en-US" sz="3600" b="1" dirty="0">
                <a:solidFill>
                  <a:srgbClr val="032953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en-US" sz="3600" b="1" dirty="0">
                <a:solidFill>
                  <a:srgbClr val="032953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IN THE CUSTOMS UNION AND </a:t>
            </a:r>
          </a:p>
          <a:p>
            <a:pPr algn="ctr"/>
            <a:r>
              <a:rPr lang="en-US" sz="3600" b="1" dirty="0">
                <a:solidFill>
                  <a:srgbClr val="032953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THE COMMON ECONOMIC SPACE</a:t>
            </a:r>
            <a:endParaRPr lang="ru-RU" sz="3600" b="1" dirty="0" smtClean="0">
              <a:solidFill>
                <a:srgbClr val="032953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895601" y="5223430"/>
            <a:ext cx="61408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Valery N. </a:t>
            </a:r>
            <a:r>
              <a:rPr lang="en-US" b="1" dirty="0" err="1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Koreshkov</a:t>
            </a:r>
            <a:endParaRPr lang="en-US" b="1" dirty="0">
              <a:solidFill>
                <a:srgbClr val="877849"/>
              </a:solidFill>
              <a:latin typeface="Arial Black" pitchFamily="34" charset="0"/>
              <a:ea typeface="Batang" pitchFamily="18" charset="-127"/>
              <a:cs typeface="Arial" pitchFamily="34" charset="0"/>
            </a:endParaRPr>
          </a:p>
          <a:p>
            <a:pPr eaLnBrk="1" hangingPunct="1"/>
            <a:r>
              <a:rPr lang="en-US" b="1" dirty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Minister for </a:t>
            </a:r>
            <a:r>
              <a:rPr lang="en-US" b="1" dirty="0" smtClean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Technical Regulation </a:t>
            </a:r>
            <a:endParaRPr lang="en-US" b="1" dirty="0">
              <a:solidFill>
                <a:srgbClr val="877849"/>
              </a:solidFill>
              <a:latin typeface="Arial Black" pitchFamily="34" charset="0"/>
              <a:ea typeface="Batang" pitchFamily="18" charset="-127"/>
              <a:cs typeface="Arial" pitchFamily="34" charset="0"/>
            </a:endParaRPr>
          </a:p>
          <a:p>
            <a:pPr eaLnBrk="1" hangingPunct="1"/>
            <a:r>
              <a:rPr lang="en-US" b="1" dirty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Member of the </a:t>
            </a:r>
            <a:r>
              <a:rPr lang="en-US" b="1" dirty="0" smtClean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Board </a:t>
            </a:r>
            <a:r>
              <a:rPr lang="en-US" b="1" dirty="0">
                <a:solidFill>
                  <a:srgbClr val="877849"/>
                </a:solidFill>
                <a:latin typeface="Arial Black" pitchFamily="34" charset="0"/>
                <a:ea typeface="Batang" pitchFamily="18" charset="-127"/>
                <a:cs typeface="Arial" pitchFamily="34" charset="0"/>
              </a:rPr>
              <a:t>of the Eurasian Economic Commission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0"/>
            <a:ext cx="2104159" cy="704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4400" b="1" dirty="0" err="1">
                <a:solidFill>
                  <a:srgbClr val="EEECE1">
                    <a:lumMod val="50000"/>
                  </a:srgbClr>
                </a:solidFill>
                <a:cs typeface="Times"/>
              </a:rPr>
              <a:t>еес</a:t>
            </a:r>
            <a:r>
              <a:rPr lang="ru-RU" sz="1600" b="1" dirty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28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-12701" y="1800156"/>
            <a:ext cx="9144000" cy="110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654" tIns="42327" rIns="84654" bIns="42327"/>
          <a:lstStyle/>
          <a:p>
            <a:pPr algn="ctr"/>
            <a:r>
              <a:rPr lang="en-US" b="1" i="1" u="sng" dirty="0" smtClean="0">
                <a:solidFill>
                  <a:srgbClr val="000066"/>
                </a:solidFill>
              </a:rPr>
              <a:t>Council</a:t>
            </a:r>
            <a:r>
              <a:rPr lang="ru-RU" b="1" i="1" dirty="0" smtClean="0">
                <a:solidFill>
                  <a:srgbClr val="000066"/>
                </a:solidFill>
              </a:rPr>
              <a:t> </a:t>
            </a:r>
            <a:r>
              <a:rPr lang="ru-RU" sz="2800" b="1" dirty="0" smtClean="0">
                <a:solidFill>
                  <a:srgbClr val="000066"/>
                </a:solidFill>
              </a:rPr>
              <a:t>    </a:t>
            </a:r>
            <a:r>
              <a:rPr lang="ru-RU" sz="1200" b="1" i="1" dirty="0" smtClean="0">
                <a:solidFill>
                  <a:srgbClr val="000066"/>
                </a:solidFill>
              </a:rPr>
              <a:t>(</a:t>
            </a:r>
            <a:r>
              <a:rPr lang="en-US" sz="1200" b="1" i="1" dirty="0" smtClean="0">
                <a:solidFill>
                  <a:srgbClr val="800000"/>
                </a:solidFill>
              </a:rPr>
              <a:t>3</a:t>
            </a:r>
            <a:r>
              <a:rPr lang="en-US" sz="1200" b="1" i="1" dirty="0" smtClean="0">
                <a:solidFill>
                  <a:srgbClr val="000066"/>
                </a:solidFill>
              </a:rPr>
              <a:t> Council </a:t>
            </a:r>
            <a:r>
              <a:rPr lang="en-US" sz="1200" b="1" i="1" dirty="0">
                <a:solidFill>
                  <a:srgbClr val="000066"/>
                </a:solidFill>
              </a:rPr>
              <a:t>members - 1 Deputy Prime Minister representing the Government of each Member </a:t>
            </a:r>
            <a:r>
              <a:rPr lang="en-US" sz="1200" b="1" i="1" dirty="0" smtClean="0">
                <a:solidFill>
                  <a:srgbClr val="000066"/>
                </a:solidFill>
              </a:rPr>
              <a:t>State</a:t>
            </a:r>
            <a:r>
              <a:rPr lang="ru-RU" sz="1200" b="1" i="1" dirty="0" smtClean="0">
                <a:solidFill>
                  <a:srgbClr val="000066"/>
                </a:solidFill>
              </a:rPr>
              <a:t>)</a:t>
            </a:r>
            <a:endParaRPr lang="ru-RU" sz="1200" b="1" i="1" dirty="0">
              <a:solidFill>
                <a:srgbClr val="000066"/>
              </a:solidFill>
            </a:endParaRPr>
          </a:p>
          <a:p>
            <a:pPr algn="ctr"/>
            <a:r>
              <a:rPr lang="en-US" b="1" i="1" u="sng" dirty="0" smtClean="0">
                <a:solidFill>
                  <a:srgbClr val="000066"/>
                </a:solidFill>
              </a:rPr>
              <a:t>Board</a:t>
            </a:r>
            <a:r>
              <a:rPr lang="ru-RU" b="1" i="1" dirty="0" smtClean="0">
                <a:solidFill>
                  <a:srgbClr val="000066"/>
                </a:solidFill>
              </a:rPr>
              <a:t> </a:t>
            </a:r>
            <a:r>
              <a:rPr lang="ru-RU" sz="2800" b="1" dirty="0" smtClean="0">
                <a:solidFill>
                  <a:srgbClr val="000066"/>
                </a:solidFill>
              </a:rPr>
              <a:t> </a:t>
            </a:r>
            <a:r>
              <a:rPr lang="ru-RU" sz="1200" b="1" i="1" dirty="0" smtClean="0">
                <a:solidFill>
                  <a:srgbClr val="000066"/>
                </a:solidFill>
              </a:rPr>
              <a:t>(</a:t>
            </a:r>
            <a:r>
              <a:rPr lang="ru-RU" sz="1200" b="1" i="1" dirty="0" smtClean="0">
                <a:solidFill>
                  <a:srgbClr val="800000"/>
                </a:solidFill>
              </a:rPr>
              <a:t>9 </a:t>
            </a:r>
            <a:r>
              <a:rPr lang="en-US" sz="1200" b="1" i="1" dirty="0" smtClean="0">
                <a:solidFill>
                  <a:srgbClr val="002060"/>
                </a:solidFill>
              </a:rPr>
              <a:t>members </a:t>
            </a:r>
            <a:r>
              <a:rPr lang="en-US" sz="1200" b="1" i="1" dirty="0">
                <a:solidFill>
                  <a:srgbClr val="002060"/>
                </a:solidFill>
              </a:rPr>
              <a:t>of the Board - </a:t>
            </a:r>
            <a:r>
              <a:rPr lang="en-US" sz="1200" b="1" i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en-US" sz="1200" b="1" i="1" dirty="0">
                <a:solidFill>
                  <a:srgbClr val="002060"/>
                </a:solidFill>
              </a:rPr>
              <a:t> members from each Country  –  </a:t>
            </a:r>
            <a:r>
              <a:rPr lang="en-US" sz="1200" b="1" i="1" u="sng" dirty="0">
                <a:solidFill>
                  <a:srgbClr val="800000"/>
                </a:solidFill>
                <a:ea typeface="ＭＳ Ｐゴシック" pitchFamily="-1" charset="-128"/>
                <a:cs typeface="+mn-cs"/>
              </a:rPr>
              <a:t>Chairman</a:t>
            </a:r>
            <a:r>
              <a:rPr lang="ru-RU" sz="1200" b="1" i="1" u="sng" dirty="0">
                <a:solidFill>
                  <a:srgbClr val="800000"/>
                </a:solidFill>
                <a:ea typeface="ＭＳ Ｐゴシック" pitchFamily="-1" charset="-128"/>
                <a:cs typeface="+mn-cs"/>
              </a:rPr>
              <a:t> </a:t>
            </a:r>
            <a:r>
              <a:rPr lang="en-US" sz="1200" b="1" i="1" u="sng" dirty="0">
                <a:solidFill>
                  <a:srgbClr val="800000"/>
                </a:solidFill>
                <a:ea typeface="ＭＳ Ｐゴシック" pitchFamily="-1" charset="-128"/>
                <a:cs typeface="+mn-cs"/>
              </a:rPr>
              <a:t>and</a:t>
            </a:r>
            <a:r>
              <a:rPr lang="ru-RU" sz="1200" b="1" i="1" u="sng" dirty="0">
                <a:solidFill>
                  <a:srgbClr val="800000"/>
                </a:solidFill>
                <a:ea typeface="ＭＳ Ｐゴシック" pitchFamily="-1" charset="-128"/>
                <a:cs typeface="+mn-cs"/>
              </a:rPr>
              <a:t> 8 </a:t>
            </a:r>
            <a:r>
              <a:rPr lang="en-US" sz="1200" b="1" i="1" u="sng" dirty="0" smtClean="0">
                <a:solidFill>
                  <a:srgbClr val="800000"/>
                </a:solidFill>
                <a:ea typeface="ＭＳ Ｐゴシック" pitchFamily="-1" charset="-128"/>
                <a:cs typeface="+mn-cs"/>
              </a:rPr>
              <a:t>Ministers</a:t>
            </a:r>
            <a:r>
              <a:rPr lang="en-US" sz="1200" b="1" i="1" dirty="0" smtClean="0">
                <a:solidFill>
                  <a:srgbClr val="002060"/>
                </a:solidFill>
              </a:rPr>
              <a:t>)</a:t>
            </a:r>
            <a:endParaRPr lang="ru-RU" sz="1200" b="1" i="1" dirty="0">
              <a:solidFill>
                <a:srgbClr val="000066"/>
              </a:solidFill>
            </a:endParaRPr>
          </a:p>
          <a:p>
            <a:pPr algn="ctr"/>
            <a:r>
              <a:rPr lang="ru-RU" sz="1400" dirty="0"/>
              <a:t> </a:t>
            </a:r>
            <a:endParaRPr lang="ru-RU" sz="1400" b="1" i="1" dirty="0">
              <a:solidFill>
                <a:srgbClr val="000066"/>
              </a:solidFill>
            </a:endParaRPr>
          </a:p>
          <a:p>
            <a:pPr algn="ctr"/>
            <a:endParaRPr lang="ru-RU" sz="1400" b="1" i="1" dirty="0">
              <a:solidFill>
                <a:srgbClr val="800000"/>
              </a:solidFill>
            </a:endParaRPr>
          </a:p>
        </p:txBody>
      </p:sp>
      <p:sp>
        <p:nvSpPr>
          <p:cNvPr id="8196" name="Rectangle 17"/>
          <p:cNvSpPr>
            <a:spLocks noChangeArrowheads="1"/>
          </p:cNvSpPr>
          <p:nvPr/>
        </p:nvSpPr>
        <p:spPr bwMode="auto">
          <a:xfrm>
            <a:off x="2220913" y="3230190"/>
            <a:ext cx="295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 anchor="ctr"/>
          <a:lstStyle/>
          <a:p>
            <a:pPr algn="ctr" defTabSz="912813"/>
            <a:endParaRPr lang="ru-RU" sz="2000" b="1">
              <a:solidFill>
                <a:srgbClr val="800000"/>
              </a:solidFill>
            </a:endParaRPr>
          </a:p>
        </p:txBody>
      </p:sp>
      <p:sp>
        <p:nvSpPr>
          <p:cNvPr id="8197" name="AutoShape 8" descr="Темный диагональный 1"/>
          <p:cNvSpPr>
            <a:spLocks noChangeArrowheads="1"/>
          </p:cNvSpPr>
          <p:nvPr/>
        </p:nvSpPr>
        <p:spPr bwMode="auto">
          <a:xfrm>
            <a:off x="153986" y="888080"/>
            <a:ext cx="8810625" cy="601844"/>
          </a:xfrm>
          <a:prstGeom prst="roundRect">
            <a:avLst>
              <a:gd name="adj" fmla="val 16667"/>
            </a:avLst>
          </a:prstGeom>
          <a:solidFill>
            <a:srgbClr val="867C4C"/>
          </a:solidFill>
          <a:ln w="9525">
            <a:solidFill>
              <a:srgbClr val="877849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2000" b="1" dirty="0" smtClean="0">
                <a:solidFill>
                  <a:schemeClr val="bg1"/>
                </a:solidFill>
              </a:rPr>
              <a:t>Supreme </a:t>
            </a:r>
            <a:r>
              <a:rPr lang="en-US" sz="2000" b="1" dirty="0">
                <a:solidFill>
                  <a:schemeClr val="bg1"/>
                </a:solidFill>
              </a:rPr>
              <a:t>Eurasian Economic Council </a:t>
            </a:r>
            <a:endParaRPr lang="ru-RU" sz="2000" b="1" dirty="0">
              <a:solidFill>
                <a:schemeClr val="bg1"/>
              </a:solidFill>
            </a:endParaRPr>
          </a:p>
          <a:p>
            <a:pPr algn="ctr" defTabSz="912813" eaLnBrk="0" hangingPunct="0"/>
            <a:r>
              <a:rPr lang="ru-RU" sz="2000" b="1" dirty="0" smtClean="0">
                <a:solidFill>
                  <a:schemeClr val="bg1"/>
                </a:solidFill>
              </a:rPr>
              <a:t>(</a:t>
            </a:r>
            <a:r>
              <a:rPr lang="en-US" sz="2000" b="1" dirty="0" smtClean="0">
                <a:solidFill>
                  <a:schemeClr val="bg1"/>
                </a:solidFill>
              </a:rPr>
              <a:t>Heads </a:t>
            </a:r>
            <a:r>
              <a:rPr lang="en-US" sz="2000" b="1" dirty="0">
                <a:solidFill>
                  <a:schemeClr val="bg1"/>
                </a:solidFill>
              </a:rPr>
              <a:t>of States or Heads of Governments of the </a:t>
            </a:r>
            <a:r>
              <a:rPr lang="en-US" sz="2000" b="1" dirty="0" smtClean="0">
                <a:solidFill>
                  <a:schemeClr val="bg1"/>
                </a:solidFill>
              </a:rPr>
              <a:t>Parties</a:t>
            </a:r>
            <a:r>
              <a:rPr lang="ru-RU" sz="2000" b="1" dirty="0" smtClean="0">
                <a:solidFill>
                  <a:schemeClr val="bg1"/>
                </a:solidFill>
              </a:rPr>
              <a:t>)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198" name="AutoShape 13"/>
          <p:cNvSpPr>
            <a:spLocks noChangeArrowheads="1"/>
          </p:cNvSpPr>
          <p:nvPr/>
        </p:nvSpPr>
        <p:spPr bwMode="auto">
          <a:xfrm>
            <a:off x="3854450" y="3033340"/>
            <a:ext cx="1581150" cy="5397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 smtClean="0">
                <a:solidFill>
                  <a:srgbClr val="000066"/>
                </a:solidFill>
              </a:rPr>
              <a:t>Competition and Antitrust </a:t>
            </a:r>
            <a:r>
              <a:rPr lang="en-US" sz="1000" b="1" dirty="0">
                <a:solidFill>
                  <a:srgbClr val="000066"/>
                </a:solidFill>
              </a:rPr>
              <a:t>Regulation </a:t>
            </a:r>
            <a:r>
              <a:rPr lang="ru-RU" sz="1000" b="1" dirty="0" smtClean="0">
                <a:solidFill>
                  <a:srgbClr val="000066"/>
                </a:solidFill>
              </a:rPr>
              <a:t>                     </a:t>
            </a:r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199" name="AutoShape 16"/>
          <p:cNvSpPr>
            <a:spLocks noChangeArrowheads="1"/>
          </p:cNvSpPr>
          <p:nvPr/>
        </p:nvSpPr>
        <p:spPr bwMode="auto">
          <a:xfrm>
            <a:off x="5507038" y="3046040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 smtClean="0">
                <a:solidFill>
                  <a:srgbClr val="000066"/>
                </a:solidFill>
              </a:rPr>
              <a:t>Trade</a:t>
            </a:r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200" name="AutoShape 17"/>
          <p:cNvSpPr>
            <a:spLocks noChangeArrowheads="1"/>
          </p:cNvSpPr>
          <p:nvPr/>
        </p:nvSpPr>
        <p:spPr bwMode="auto">
          <a:xfrm>
            <a:off x="395288" y="3609602"/>
            <a:ext cx="1698625" cy="55086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5E9EFF"/>
              </a:gs>
              <a:gs pos="4000">
                <a:srgbClr val="85C2FF"/>
              </a:gs>
              <a:gs pos="100000">
                <a:srgbClr val="C0D5EC"/>
              </a:gs>
              <a:gs pos="100000">
                <a:srgbClr val="FFEBFA"/>
              </a:gs>
            </a:gsLst>
            <a:lin ang="2700000" scaled="0"/>
          </a:gradFill>
          <a:ln w="254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Regulation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01" name="AutoShape 18"/>
          <p:cNvSpPr>
            <a:spLocks noChangeArrowheads="1"/>
          </p:cNvSpPr>
          <p:nvPr/>
        </p:nvSpPr>
        <p:spPr bwMode="auto">
          <a:xfrm>
            <a:off x="5507038" y="3609602"/>
            <a:ext cx="1441450" cy="5746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>
                <a:solidFill>
                  <a:srgbClr val="000066"/>
                </a:solidFill>
              </a:rPr>
              <a:t>Customs </a:t>
            </a:r>
            <a:r>
              <a:rPr lang="en-US" sz="1000" b="1" dirty="0" smtClean="0">
                <a:solidFill>
                  <a:srgbClr val="000066"/>
                </a:solidFill>
              </a:rPr>
              <a:t>Policy</a:t>
            </a:r>
            <a:endParaRPr lang="en-US" sz="1000" b="1" dirty="0">
              <a:solidFill>
                <a:srgbClr val="000066"/>
              </a:solidFill>
            </a:endParaRPr>
          </a:p>
        </p:txBody>
      </p:sp>
      <p:sp>
        <p:nvSpPr>
          <p:cNvPr id="8202" name="AutoShape 19"/>
          <p:cNvSpPr>
            <a:spLocks noChangeArrowheads="1"/>
          </p:cNvSpPr>
          <p:nvPr/>
        </p:nvSpPr>
        <p:spPr bwMode="auto">
          <a:xfrm>
            <a:off x="3854450" y="3609602"/>
            <a:ext cx="1581150" cy="5746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endParaRPr lang="en-US" sz="1000" b="1" dirty="0" smtClean="0">
              <a:solidFill>
                <a:srgbClr val="000066"/>
              </a:solidFill>
            </a:endParaRPr>
          </a:p>
          <a:p>
            <a:pPr algn="ctr" defTabSz="912813" eaLnBrk="0" hangingPunct="0"/>
            <a:r>
              <a:rPr lang="en-US" sz="1000" b="1" dirty="0" smtClean="0">
                <a:solidFill>
                  <a:srgbClr val="000066"/>
                </a:solidFill>
              </a:rPr>
              <a:t>Energy </a:t>
            </a:r>
            <a:r>
              <a:rPr lang="en-US" sz="1000" b="1" dirty="0">
                <a:solidFill>
                  <a:srgbClr val="000066"/>
                </a:solidFill>
              </a:rPr>
              <a:t>and Infrastructure </a:t>
            </a:r>
          </a:p>
          <a:p>
            <a:pPr algn="ctr" defTabSz="912813" eaLnBrk="0" hangingPunct="0"/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203" name="AutoShape 26" descr="Темный диагональный 2"/>
          <p:cNvSpPr>
            <a:spLocks noChangeArrowheads="1"/>
          </p:cNvSpPr>
          <p:nvPr/>
        </p:nvSpPr>
        <p:spPr bwMode="auto">
          <a:xfrm>
            <a:off x="7037388" y="3392115"/>
            <a:ext cx="1865312" cy="1081087"/>
          </a:xfrm>
          <a:prstGeom prst="flowChartMultidocumen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200" b="1" dirty="0" smtClean="0">
                <a:solidFill>
                  <a:schemeClr val="bg1"/>
                </a:solidFill>
              </a:rPr>
              <a:t>Advisory Bodies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8204" name="AutoShape 14"/>
          <p:cNvSpPr>
            <a:spLocks noChangeArrowheads="1"/>
          </p:cNvSpPr>
          <p:nvPr/>
        </p:nvSpPr>
        <p:spPr bwMode="auto">
          <a:xfrm>
            <a:off x="2206625" y="3033340"/>
            <a:ext cx="1584325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 smtClean="0">
                <a:solidFill>
                  <a:srgbClr val="000066"/>
                </a:solidFill>
              </a:rPr>
              <a:t>Economy </a:t>
            </a:r>
            <a:r>
              <a:rPr lang="en-US" sz="1000" b="1" dirty="0">
                <a:solidFill>
                  <a:srgbClr val="000066"/>
                </a:solidFill>
              </a:rPr>
              <a:t>and Financial </a:t>
            </a:r>
            <a:r>
              <a:rPr lang="en-US" sz="1000" b="1" dirty="0" smtClean="0">
                <a:solidFill>
                  <a:srgbClr val="000066"/>
                </a:solidFill>
              </a:rPr>
              <a:t>Policy</a:t>
            </a:r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205" name="AutoShape 15"/>
          <p:cNvSpPr>
            <a:spLocks noChangeArrowheads="1"/>
          </p:cNvSpPr>
          <p:nvPr/>
        </p:nvSpPr>
        <p:spPr bwMode="auto">
          <a:xfrm>
            <a:off x="2206625" y="3609602"/>
            <a:ext cx="1584325" cy="5746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>
                <a:solidFill>
                  <a:srgbClr val="000066"/>
                </a:solidFill>
              </a:rPr>
              <a:t>Industry and </a:t>
            </a:r>
            <a:r>
              <a:rPr lang="en-US" sz="1000" b="1" dirty="0" smtClean="0">
                <a:solidFill>
                  <a:srgbClr val="000066"/>
                </a:solidFill>
              </a:rPr>
              <a:t>Agriculture</a:t>
            </a:r>
            <a:r>
              <a:rPr lang="ru-RU" sz="1000" b="1" dirty="0" smtClean="0">
                <a:solidFill>
                  <a:srgbClr val="000066"/>
                </a:solidFill>
              </a:rPr>
              <a:t> </a:t>
            </a:r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206" name="AutoShape 20"/>
          <p:cNvSpPr>
            <a:spLocks noChangeArrowheads="1"/>
          </p:cNvSpPr>
          <p:nvPr/>
        </p:nvSpPr>
        <p:spPr bwMode="auto">
          <a:xfrm>
            <a:off x="434975" y="3033340"/>
            <a:ext cx="1698625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000" b="1" dirty="0" smtClean="0">
                <a:solidFill>
                  <a:srgbClr val="000066"/>
                </a:solidFill>
              </a:rPr>
              <a:t>Integration </a:t>
            </a:r>
            <a:r>
              <a:rPr lang="en-US" sz="1000" b="1" dirty="0">
                <a:solidFill>
                  <a:srgbClr val="000066"/>
                </a:solidFill>
              </a:rPr>
              <a:t>and </a:t>
            </a:r>
            <a:r>
              <a:rPr lang="en-US" sz="1000" b="1" dirty="0" smtClean="0">
                <a:solidFill>
                  <a:srgbClr val="000066"/>
                </a:solidFill>
              </a:rPr>
              <a:t>Macroeconomics</a:t>
            </a:r>
            <a:r>
              <a:rPr lang="ru-RU" sz="1000" b="1" dirty="0" smtClean="0">
                <a:solidFill>
                  <a:srgbClr val="000066"/>
                </a:solidFill>
              </a:rPr>
              <a:t>   </a:t>
            </a:r>
            <a:endParaRPr lang="ru-RU" sz="1000" b="1" dirty="0">
              <a:solidFill>
                <a:srgbClr val="000066"/>
              </a:solidFill>
            </a:endParaRPr>
          </a:p>
        </p:txBody>
      </p:sp>
      <p:sp>
        <p:nvSpPr>
          <p:cNvPr id="8207" name="AutoShape 21"/>
          <p:cNvSpPr>
            <a:spLocks noChangeArrowheads="1"/>
          </p:cNvSpPr>
          <p:nvPr/>
        </p:nvSpPr>
        <p:spPr bwMode="auto">
          <a:xfrm>
            <a:off x="2700338" y="4401765"/>
            <a:ext cx="2016125" cy="863600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200" b="1" dirty="0" smtClean="0">
                <a:solidFill>
                  <a:schemeClr val="bg1"/>
                </a:solidFill>
              </a:rPr>
              <a:t>Departments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8208" name="AutoShape 21"/>
          <p:cNvSpPr>
            <a:spLocks noChangeArrowheads="1"/>
          </p:cNvSpPr>
          <p:nvPr/>
        </p:nvSpPr>
        <p:spPr bwMode="auto">
          <a:xfrm>
            <a:off x="4932363" y="4330327"/>
            <a:ext cx="2016125" cy="863600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200" b="1" dirty="0" smtClean="0">
                <a:solidFill>
                  <a:schemeClr val="bg1"/>
                </a:solidFill>
              </a:rPr>
              <a:t>Departments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8209" name="AutoShape 21"/>
          <p:cNvSpPr>
            <a:spLocks noChangeArrowheads="1"/>
          </p:cNvSpPr>
          <p:nvPr/>
        </p:nvSpPr>
        <p:spPr bwMode="auto">
          <a:xfrm>
            <a:off x="611188" y="4390652"/>
            <a:ext cx="2016125" cy="863600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 eaLnBrk="0" hangingPunct="0"/>
            <a:r>
              <a:rPr lang="en-US" sz="1200" b="1" dirty="0" smtClean="0">
                <a:solidFill>
                  <a:schemeClr val="bg1"/>
                </a:solidFill>
              </a:rPr>
              <a:t>Departments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08" name="Блок-схема: документ 107"/>
          <p:cNvSpPr/>
          <p:nvPr/>
        </p:nvSpPr>
        <p:spPr>
          <a:xfrm>
            <a:off x="3563938" y="5625727"/>
            <a:ext cx="2160587" cy="1079500"/>
          </a:xfrm>
          <a:prstGeom prst="flowChartDocument">
            <a:avLst/>
          </a:prstGeom>
          <a:solidFill>
            <a:srgbClr val="7DBDE9"/>
          </a:solidFill>
          <a:ln w="254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1" name="TextBox 108"/>
          <p:cNvSpPr txBox="1">
            <a:spLocks noChangeArrowheads="1"/>
          </p:cNvSpPr>
          <p:nvPr/>
        </p:nvSpPr>
        <p:spPr bwMode="auto">
          <a:xfrm>
            <a:off x="3549650" y="5678115"/>
            <a:ext cx="20161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sz="11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US" sz="1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 </a:t>
            </a:r>
            <a:r>
              <a:rPr lang="en-US" sz="11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Sanitary, </a:t>
            </a:r>
            <a:r>
              <a:rPr lang="en-US" sz="11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Phytosanitary</a:t>
            </a:r>
            <a:r>
              <a:rPr lang="en-US" sz="11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Veterinary </a:t>
            </a:r>
            <a:r>
              <a:rPr lang="en-US" sz="1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endParaRPr lang="en-US" sz="11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Блок-схема: документ 109"/>
          <p:cNvSpPr/>
          <p:nvPr/>
        </p:nvSpPr>
        <p:spPr>
          <a:xfrm>
            <a:off x="801688" y="5625727"/>
            <a:ext cx="2141537" cy="1079500"/>
          </a:xfrm>
          <a:prstGeom prst="flowChartDocument">
            <a:avLst/>
          </a:prstGeom>
          <a:solidFill>
            <a:srgbClr val="7DBDE9"/>
          </a:solidFill>
          <a:ln w="254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3" name="TextBox 110"/>
          <p:cNvSpPr txBox="1">
            <a:spLocks noChangeArrowheads="1"/>
          </p:cNvSpPr>
          <p:nvPr/>
        </p:nvSpPr>
        <p:spPr bwMode="auto">
          <a:xfrm>
            <a:off x="801688" y="5698752"/>
            <a:ext cx="21145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sz="11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US" sz="1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 </a:t>
            </a:r>
            <a:r>
              <a:rPr lang="en-US" sz="11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Technical Regulation and </a:t>
            </a:r>
            <a:r>
              <a:rPr lang="en-US" sz="1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</a:t>
            </a:r>
            <a:endParaRPr lang="en-US" sz="11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Блок-схема: документ 111"/>
          <p:cNvSpPr/>
          <p:nvPr/>
        </p:nvSpPr>
        <p:spPr>
          <a:xfrm>
            <a:off x="6699819" y="5147890"/>
            <a:ext cx="2232025" cy="1060450"/>
          </a:xfrm>
          <a:prstGeom prst="flowChartDocument">
            <a:avLst/>
          </a:prstGeom>
          <a:solidFill>
            <a:srgbClr val="7DBDE9"/>
          </a:solidFill>
          <a:ln w="254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5" name="TextBox 112"/>
          <p:cNvSpPr txBox="1">
            <a:spLocks noChangeArrowheads="1"/>
          </p:cNvSpPr>
          <p:nvPr/>
        </p:nvSpPr>
        <p:spPr bwMode="auto">
          <a:xfrm>
            <a:off x="6627366" y="5193927"/>
            <a:ext cx="237693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Consultative </a:t>
            </a:r>
            <a:r>
              <a:rPr lang="en-US" sz="1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Committee for Technical Regulation, Sanitary, </a:t>
            </a:r>
            <a:r>
              <a:rPr lang="en-US" sz="1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Phytosanitary</a:t>
            </a:r>
            <a:r>
              <a:rPr lang="en-US" sz="1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Veterinary </a:t>
            </a:r>
            <a:r>
              <a:rPr lang="en-US" sz="1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endParaRPr lang="en-US" sz="1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endParaRPr lang="ru-RU" sz="1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26" name="Прямая соединительная линия 4125"/>
          <p:cNvCxnSpPr/>
          <p:nvPr/>
        </p:nvCxnSpPr>
        <p:spPr>
          <a:xfrm>
            <a:off x="395288" y="4041402"/>
            <a:ext cx="0" cy="1368425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endCxn id="110" idx="0"/>
          </p:cNvCxnSpPr>
          <p:nvPr/>
        </p:nvCxnSpPr>
        <p:spPr>
          <a:xfrm>
            <a:off x="1871663" y="5409827"/>
            <a:ext cx="0" cy="215900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4645025" y="5409827"/>
            <a:ext cx="0" cy="215900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7970838" y="4374777"/>
            <a:ext cx="0" cy="773113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395288" y="5409827"/>
            <a:ext cx="4249737" cy="0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2399" y="1514377"/>
            <a:ext cx="8810625" cy="400110"/>
          </a:xfrm>
          <a:prstGeom prst="rect">
            <a:avLst/>
          </a:prstGeom>
          <a:solidFill>
            <a:srgbClr val="867C4C"/>
          </a:solidFill>
          <a:ln>
            <a:solidFill>
              <a:srgbClr val="87784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Eurasian </a:t>
            </a:r>
            <a:r>
              <a:rPr lang="en-US" sz="2000" b="1" dirty="0">
                <a:solidFill>
                  <a:schemeClr val="bg1"/>
                </a:solidFill>
                <a:latin typeface="Corbel" pitchFamily="34" charset="0"/>
              </a:rPr>
              <a:t>Economic 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Commission</a:t>
            </a:r>
            <a:r>
              <a:rPr lang="ru-RU" sz="2000" b="1" dirty="0" smtClean="0">
                <a:solidFill>
                  <a:schemeClr val="bg1"/>
                </a:solidFill>
                <a:latin typeface="Corbel" pitchFamily="34" charset="0"/>
              </a:rPr>
              <a:t> </a:t>
            </a:r>
            <a:endParaRPr lang="ru-RU" sz="20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085975" y="108366"/>
            <a:ext cx="6372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600" b="1" dirty="0" smtClean="0">
                <a:solidFill>
                  <a:srgbClr val="69613B"/>
                </a:solidFill>
              </a:rPr>
              <a:t>Governing Bodies and the structure of the Eurasian Economic Commission </a:t>
            </a:r>
            <a:endParaRPr lang="en-US" sz="1600" b="1" dirty="0">
              <a:solidFill>
                <a:srgbClr val="69613B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-391445"/>
            <a:ext cx="2287588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2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487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31217" y="854075"/>
            <a:ext cx="4745583" cy="116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b="1" dirty="0">
              <a:solidFill>
                <a:srgbClr val="69613B"/>
              </a:solidFill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984" y="2411521"/>
            <a:ext cx="891753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500" b="1" u="sng" dirty="0">
                <a:solidFill>
                  <a:schemeClr val="tx2"/>
                </a:solidFill>
              </a:rPr>
              <a:t>6</a:t>
            </a:r>
            <a:r>
              <a:rPr lang="en-US" sz="1500" b="1" u="sng" dirty="0">
                <a:solidFill>
                  <a:srgbClr val="7E0E19"/>
                </a:solidFill>
              </a:rPr>
              <a:t> objects  were included (line 61 - </a:t>
            </a:r>
            <a:r>
              <a:rPr lang="en-US" sz="1500" b="1" u="sng" dirty="0" smtClean="0">
                <a:solidFill>
                  <a:srgbClr val="7E0E19"/>
                </a:solidFill>
              </a:rPr>
              <a:t>66)</a:t>
            </a:r>
            <a:r>
              <a:rPr lang="ru-RU" sz="1500" b="1" dirty="0" smtClean="0">
                <a:solidFill>
                  <a:srgbClr val="7E0E19"/>
                </a:solidFill>
              </a:rPr>
              <a:t>:</a:t>
            </a:r>
          </a:p>
          <a:p>
            <a:pPr lvl="0"/>
            <a:endParaRPr lang="ru-RU" sz="1500" b="1" dirty="0">
              <a:solidFill>
                <a:srgbClr val="032953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en-US" sz="1500" b="1" dirty="0" smtClean="0">
                <a:solidFill>
                  <a:srgbClr val="032953"/>
                </a:solidFill>
              </a:rPr>
              <a:t>Liquefied </a:t>
            </a:r>
            <a:r>
              <a:rPr lang="en-US" sz="1500" b="1" dirty="0">
                <a:solidFill>
                  <a:srgbClr val="032953"/>
                </a:solidFill>
              </a:rPr>
              <a:t>petroleum gases to be used as </a:t>
            </a:r>
            <a:r>
              <a:rPr lang="en-US" sz="1500" b="1" dirty="0" smtClean="0">
                <a:solidFill>
                  <a:srgbClr val="032953"/>
                </a:solidFill>
              </a:rPr>
              <a:t>fuel</a:t>
            </a:r>
          </a:p>
          <a:p>
            <a:pPr lvl="0"/>
            <a:endParaRPr lang="ru-RU" sz="1500" b="1" dirty="0">
              <a:solidFill>
                <a:srgbClr val="032953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b="1" dirty="0" smtClean="0">
                <a:solidFill>
                  <a:srgbClr val="032953"/>
                </a:solidFill>
              </a:rPr>
              <a:t>Materials </a:t>
            </a:r>
            <a:r>
              <a:rPr lang="en-US" sz="1500" b="1" dirty="0">
                <a:solidFill>
                  <a:srgbClr val="032953"/>
                </a:solidFill>
              </a:rPr>
              <a:t>that come in contact with human skin</a:t>
            </a:r>
          </a:p>
          <a:p>
            <a:endParaRPr lang="ru-RU" sz="1500" b="1" dirty="0" smtClean="0">
              <a:solidFill>
                <a:srgbClr val="032953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b="1" dirty="0" smtClean="0">
                <a:solidFill>
                  <a:srgbClr val="032953"/>
                </a:solidFill>
              </a:rPr>
              <a:t>Products </a:t>
            </a:r>
            <a:r>
              <a:rPr lang="en-US" sz="1500" b="1" dirty="0">
                <a:solidFill>
                  <a:srgbClr val="032953"/>
                </a:solidFill>
              </a:rPr>
              <a:t>intended for civil protection and defense in emergency situations of natural and anthropogenic character</a:t>
            </a:r>
          </a:p>
          <a:p>
            <a:r>
              <a:rPr lang="ru-RU" sz="1500" b="1" dirty="0">
                <a:solidFill>
                  <a:srgbClr val="032953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500" b="1" dirty="0">
                <a:solidFill>
                  <a:srgbClr val="032953"/>
                </a:solidFill>
              </a:rPr>
              <a:t>Oil made ready for transportation and (or) use</a:t>
            </a:r>
          </a:p>
          <a:p>
            <a:pPr marL="285750" indent="-285750">
              <a:buFontTx/>
              <a:buChar char="-"/>
            </a:pPr>
            <a:endParaRPr lang="ru-RU" sz="1500" b="1" dirty="0">
              <a:solidFill>
                <a:srgbClr val="032953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b="1" dirty="0" smtClean="0">
                <a:solidFill>
                  <a:srgbClr val="032953"/>
                </a:solidFill>
              </a:rPr>
              <a:t>Natural </a:t>
            </a:r>
            <a:r>
              <a:rPr lang="en-US" sz="1500" b="1" dirty="0">
                <a:solidFill>
                  <a:srgbClr val="032953"/>
                </a:solidFill>
              </a:rPr>
              <a:t>inflammable gas made ready for transportation and (or) use</a:t>
            </a:r>
          </a:p>
          <a:p>
            <a:endParaRPr lang="ru-RU" sz="1500" b="1" dirty="0">
              <a:solidFill>
                <a:srgbClr val="032953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b="1" dirty="0">
                <a:solidFill>
                  <a:srgbClr val="032953"/>
                </a:solidFill>
              </a:rPr>
              <a:t>Main pipelines for the transportation of liquid and gaseous hydrocarbons</a:t>
            </a:r>
          </a:p>
          <a:p>
            <a:endParaRPr lang="en-US" sz="1500" b="1" dirty="0">
              <a:solidFill>
                <a:srgbClr val="03295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984" y="1994758"/>
            <a:ext cx="88079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500" b="1" u="sng" dirty="0" smtClean="0">
                <a:solidFill>
                  <a:schemeClr val="tx2"/>
                </a:solidFill>
              </a:rPr>
              <a:t>1</a:t>
            </a:r>
            <a:r>
              <a:rPr lang="en-US" sz="1500" b="1" u="sng" dirty="0" smtClean="0">
                <a:solidFill>
                  <a:srgbClr val="7E0E19"/>
                </a:solidFill>
              </a:rPr>
              <a:t> </a:t>
            </a:r>
            <a:r>
              <a:rPr lang="en-US" sz="1500" b="1" u="sng" dirty="0">
                <a:solidFill>
                  <a:srgbClr val="7E0E19"/>
                </a:solidFill>
              </a:rPr>
              <a:t>object was </a:t>
            </a:r>
            <a:r>
              <a:rPr lang="en-US" sz="1500" b="1" u="sng" dirty="0" smtClean="0">
                <a:solidFill>
                  <a:srgbClr val="7E0E19"/>
                </a:solidFill>
              </a:rPr>
              <a:t>excluded </a:t>
            </a:r>
            <a:r>
              <a:rPr lang="ru-RU" sz="1500" b="1" dirty="0" smtClean="0">
                <a:solidFill>
                  <a:srgbClr val="032953"/>
                </a:solidFill>
              </a:rPr>
              <a:t>– </a:t>
            </a:r>
            <a:r>
              <a:rPr lang="en-US" sz="1500" b="1" dirty="0">
                <a:solidFill>
                  <a:srgbClr val="032953"/>
                </a:solidFill>
              </a:rPr>
              <a:t>a</a:t>
            </a:r>
            <a:r>
              <a:rPr lang="en-US" sz="1500" b="1" dirty="0" smtClean="0">
                <a:solidFill>
                  <a:srgbClr val="032953"/>
                </a:solidFill>
              </a:rPr>
              <a:t>lternative </a:t>
            </a:r>
            <a:r>
              <a:rPr lang="en-US" sz="1500" b="1" dirty="0">
                <a:solidFill>
                  <a:srgbClr val="032953"/>
                </a:solidFill>
              </a:rPr>
              <a:t>types of fuel </a:t>
            </a:r>
            <a:r>
              <a:rPr lang="ru-RU" sz="1500" b="1" dirty="0" smtClean="0">
                <a:solidFill>
                  <a:srgbClr val="7E0E19"/>
                </a:solidFill>
              </a:rPr>
              <a:t>(</a:t>
            </a:r>
            <a:r>
              <a:rPr lang="en-US" sz="1500" b="1" dirty="0" smtClean="0">
                <a:solidFill>
                  <a:srgbClr val="7E0E19"/>
                </a:solidFill>
              </a:rPr>
              <a:t>line</a:t>
            </a:r>
            <a:r>
              <a:rPr lang="ru-RU" sz="1500" b="1" dirty="0" smtClean="0">
                <a:solidFill>
                  <a:srgbClr val="7E0E19"/>
                </a:solidFill>
              </a:rPr>
              <a:t> 50)</a:t>
            </a:r>
            <a:endParaRPr lang="ru-RU" sz="1500" b="1" dirty="0">
              <a:solidFill>
                <a:srgbClr val="7E0E19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045571" y="1039695"/>
            <a:ext cx="3509466" cy="8181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Approved by </a:t>
            </a:r>
            <a:r>
              <a:rPr lang="en-US" sz="15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Decision №102</a:t>
            </a:r>
          </a:p>
          <a:p>
            <a:pPr algn="ctr"/>
            <a:r>
              <a:rPr lang="en-US" sz="15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15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EEC Council dated </a:t>
            </a:r>
            <a:endParaRPr lang="en-US" sz="1500" b="1" dirty="0" smtClean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5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23 </a:t>
            </a:r>
            <a:r>
              <a:rPr lang="en-US" sz="15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November </a:t>
            </a:r>
            <a:r>
              <a:rPr lang="en-US" sz="15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1500" b="1" dirty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9326" y="-53559"/>
            <a:ext cx="6335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en-US" sz="1200" b="1" dirty="0" smtClean="0">
              <a:solidFill>
                <a:srgbClr val="69613B"/>
              </a:solidFill>
            </a:endParaRPr>
          </a:p>
          <a:p>
            <a:pPr lvl="0" algn="just"/>
            <a:r>
              <a:rPr lang="en-US" sz="1600" b="1" dirty="0" smtClean="0">
                <a:solidFill>
                  <a:srgbClr val="69613B"/>
                </a:solidFill>
              </a:rPr>
              <a:t>Changes </a:t>
            </a:r>
            <a:r>
              <a:rPr lang="en-US" sz="1600" b="1" dirty="0">
                <a:solidFill>
                  <a:srgbClr val="69613B"/>
                </a:solidFill>
              </a:rPr>
              <a:t>to the Single List of Products subject to setting up mandatory requirements within the Customs </a:t>
            </a:r>
            <a:r>
              <a:rPr lang="en-US" sz="1600" b="1" dirty="0" smtClean="0">
                <a:solidFill>
                  <a:srgbClr val="69613B"/>
                </a:solidFill>
              </a:rPr>
              <a:t>Union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5166" y="0"/>
            <a:ext cx="2104159" cy="704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4400" b="1" dirty="0" err="1">
                <a:solidFill>
                  <a:srgbClr val="EEECE1">
                    <a:lumMod val="50000"/>
                  </a:srgbClr>
                </a:solidFill>
                <a:cs typeface="Times"/>
              </a:rPr>
              <a:t>еес</a:t>
            </a:r>
            <a:r>
              <a:rPr lang="ru-RU" sz="1600" b="1" dirty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3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588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31217" y="874595"/>
            <a:ext cx="461223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600" b="1" dirty="0" smtClean="0">
                <a:solidFill>
                  <a:srgbClr val="69613B"/>
                </a:solidFill>
              </a:rPr>
              <a:t>Program </a:t>
            </a:r>
            <a:r>
              <a:rPr lang="en-US" sz="1600" b="1" dirty="0">
                <a:solidFill>
                  <a:srgbClr val="69613B"/>
                </a:solidFill>
              </a:rPr>
              <a:t>of development of </a:t>
            </a:r>
            <a:r>
              <a:rPr lang="en-US" sz="1600" b="1" dirty="0" smtClean="0">
                <a:solidFill>
                  <a:srgbClr val="69613B"/>
                </a:solidFill>
              </a:rPr>
              <a:t>Customs Union (CU) technical </a:t>
            </a:r>
            <a:r>
              <a:rPr lang="en-US" sz="1600" b="1" dirty="0">
                <a:solidFill>
                  <a:srgbClr val="69613B"/>
                </a:solidFill>
              </a:rPr>
              <a:t>regulations </a:t>
            </a:r>
            <a:r>
              <a:rPr lang="en-US" sz="1600" b="1" dirty="0" smtClean="0">
                <a:solidFill>
                  <a:srgbClr val="69613B"/>
                </a:solidFill>
              </a:rPr>
              <a:t>for </a:t>
            </a:r>
            <a:r>
              <a:rPr lang="en-US" sz="1600" b="1" dirty="0">
                <a:solidFill>
                  <a:srgbClr val="69613B"/>
                </a:solidFill>
              </a:rPr>
              <a:t>2012 – 2013 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876800" y="874595"/>
            <a:ext cx="4086225" cy="68750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Approved </a:t>
            </a:r>
            <a:r>
              <a:rPr lang="en-US" sz="14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by Decision of the EEC Council dated 23 November 2012 №</a:t>
            </a:r>
            <a:r>
              <a:rPr lang="en-US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103</a:t>
            </a:r>
            <a:endParaRPr lang="en-US" sz="1400" b="1" dirty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5247931"/>
              </p:ext>
            </p:extLst>
          </p:nvPr>
        </p:nvGraphicFramePr>
        <p:xfrm>
          <a:off x="131217" y="1724025"/>
          <a:ext cx="8831808" cy="4574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31808"/>
              </a:tblGrid>
              <a:tr h="333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i="0" dirty="0" smtClean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i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 development of </a:t>
                      </a:r>
                      <a:r>
                        <a:rPr lang="en-US" sz="1500" b="1" i="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en-US" sz="1500" b="1" i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drafts goes on</a:t>
                      </a:r>
                      <a:r>
                        <a:rPr lang="ru-RU" sz="1500" b="1" i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1" i="0" dirty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pressure equipment                                                                                               adoption</a:t>
                      </a:r>
                      <a:endParaRPr lang="ru-RU" sz="1400" b="1" i="1" kern="1200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8236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meat and meat products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</a:t>
                      </a:r>
                      <a:r>
                        <a:rPr lang="ru-RU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</a:t>
                      </a: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adoption</a:t>
                      </a:r>
                      <a:endParaRPr lang="ru-RU" sz="1400" b="1" i="1" kern="1200" dirty="0" smtClean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8236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Technical Regulation on milk and diary products                                                                     adoption</a:t>
                      </a:r>
                      <a:endParaRPr lang="ru-RU" sz="1400" b="1" i="1" kern="1200" dirty="0" smtClean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buildings and structures, construction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materials and articles                         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adoption</a:t>
                      </a:r>
                      <a:endParaRPr lang="ru-RU" sz="1400" b="1" i="1" kern="1200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 Safety of synthetic detergents and household chemicals</a:t>
                      </a:r>
                      <a:r>
                        <a:rPr lang="en-US" sz="1400" b="1" i="1" kern="1200" baseline="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adoption</a:t>
                      </a:r>
                      <a:endParaRPr lang="ru-RU" sz="1400" b="1" i="1" kern="1200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paints and coatings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                    adoption</a:t>
                      </a:r>
                      <a:endParaRPr lang="ru-RU" sz="1400" b="1" i="1" kern="1200" dirty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Requirements to fertilizers</a:t>
                      </a:r>
                      <a:r>
                        <a:rPr lang="en-US" sz="1400" b="1" i="1" kern="1200" baseline="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                         adoption</a:t>
                      </a:r>
                      <a:endParaRPr lang="en-US" sz="1400" b="1" i="1" kern="1200" dirty="0" smtClean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chemical products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                       adoption</a:t>
                      </a:r>
                      <a:endParaRPr lang="ru-RU" sz="1400" b="1" i="1" kern="1200" dirty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alcoholic products</a:t>
                      </a:r>
                      <a:r>
                        <a:rPr lang="en-US" sz="1400" b="1" i="1" kern="1200" baseline="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                       ISC</a:t>
                      </a:r>
                      <a:endParaRPr lang="ru-RU" sz="1400" b="1" i="1" kern="1200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Technical Regulation on tobacco products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     ISC</a:t>
                      </a:r>
                      <a:endParaRPr lang="ru-RU" sz="1400" b="1" i="1" kern="1200" dirty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 Safety of fish and fishery products</a:t>
                      </a:r>
                      <a:endParaRPr lang="ru-RU" sz="1400" b="1" i="1" kern="1200" dirty="0">
                        <a:solidFill>
                          <a:srgbClr val="7E0E19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feed and feed additives</a:t>
                      </a:r>
                      <a:r>
                        <a:rPr lang="en-US" sz="1400" b="1" i="1" kern="120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b="1" i="1" kern="120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                 </a:t>
                      </a:r>
                      <a:r>
                        <a:rPr lang="ru-RU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                                       </a:t>
                      </a:r>
                      <a:endParaRPr lang="ru-RU" sz="1400" b="1" i="1" kern="1200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Informing consumers about the energy efficiency of electrical energy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sz="1400" b="1" i="1" kern="120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consuming devices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7743825" y="2476500"/>
            <a:ext cx="28575" cy="27908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7735785" y="1998836"/>
            <a:ext cx="1205209" cy="3766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stage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19912" y="5276850"/>
            <a:ext cx="2021083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Coordination with Parties to send the draft  for Internal State Coordination (ISC)</a:t>
            </a:r>
            <a:endParaRPr lang="ru-RU" sz="1400" b="1" i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543175" y="-11230"/>
            <a:ext cx="6248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sz="1600" b="1" dirty="0" smtClean="0">
              <a:solidFill>
                <a:srgbClr val="69613B"/>
              </a:solidFill>
            </a:endParaRPr>
          </a:p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Development of Customs </a:t>
            </a:r>
            <a:r>
              <a:rPr lang="en-US" sz="1600" b="1" dirty="0">
                <a:solidFill>
                  <a:srgbClr val="69613B"/>
                </a:solidFill>
              </a:rPr>
              <a:t>Union </a:t>
            </a:r>
            <a:r>
              <a:rPr lang="en-US" sz="1600" b="1" dirty="0" smtClean="0">
                <a:solidFill>
                  <a:srgbClr val="69613B"/>
                </a:solidFill>
              </a:rPr>
              <a:t>Technical </a:t>
            </a:r>
            <a:r>
              <a:rPr lang="en-US" sz="1600" b="1" dirty="0">
                <a:solidFill>
                  <a:srgbClr val="69613B"/>
                </a:solidFill>
              </a:rPr>
              <a:t>R</a:t>
            </a:r>
            <a:r>
              <a:rPr lang="en-US" sz="1600" b="1" dirty="0" smtClean="0">
                <a:solidFill>
                  <a:srgbClr val="69613B"/>
                </a:solidFill>
              </a:rPr>
              <a:t>egulations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50" y="0"/>
            <a:ext cx="2104159" cy="704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4400" b="1" dirty="0" err="1">
                <a:solidFill>
                  <a:srgbClr val="EEECE1">
                    <a:lumMod val="50000"/>
                  </a:srgbClr>
                </a:solidFill>
                <a:cs typeface="Times"/>
              </a:rPr>
              <a:t>еес</a:t>
            </a:r>
            <a:r>
              <a:rPr lang="ru-RU" sz="1600" b="1" dirty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4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511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00517" y="834513"/>
            <a:ext cx="478105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600" b="1" dirty="0" smtClean="0">
                <a:solidFill>
                  <a:srgbClr val="69613B"/>
                </a:solidFill>
              </a:rPr>
              <a:t>Program </a:t>
            </a:r>
            <a:r>
              <a:rPr lang="en-US" sz="1600" b="1" dirty="0">
                <a:solidFill>
                  <a:srgbClr val="69613B"/>
                </a:solidFill>
              </a:rPr>
              <a:t>of development of CU technical regulations for 2012 – </a:t>
            </a:r>
            <a:r>
              <a:rPr lang="en-US" sz="1600" b="1" dirty="0" smtClean="0">
                <a:solidFill>
                  <a:srgbClr val="69613B"/>
                </a:solidFill>
              </a:rPr>
              <a:t>2013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133975" y="855034"/>
            <a:ext cx="3829049" cy="6022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Approved by Decision of the EEC Council dated 23 November 2012 №103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46808714"/>
              </p:ext>
            </p:extLst>
          </p:nvPr>
        </p:nvGraphicFramePr>
        <p:xfrm>
          <a:off x="167183" y="1542538"/>
          <a:ext cx="8831808" cy="4542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31808"/>
              </a:tblGrid>
              <a:tr h="276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i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Additionally</a:t>
                      </a:r>
                      <a:r>
                        <a:rPr lang="en-US" sz="1500" b="1" i="0" baseline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1" i="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en-US" sz="1500" b="1" i="0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drafts were included: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400" b="1" i="1" u="sng" dirty="0" smtClean="0">
                          <a:solidFill>
                            <a:srgbClr val="03295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On Safety of amusement  machines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8236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Requirements to fire safety and fire fighting devices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Requirements to systems and meters of water,</a:t>
                      </a:r>
                      <a:r>
                        <a:rPr lang="en-US" sz="1400" b="0" i="1" baseline="0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gas, heating energy and electricity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Requirements to the measuring tools  for oil and oil processing products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materials that come in contact with food products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Requirements to the energy efficiency of electrical energy consuming devices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400" b="1" i="1" u="sng" dirty="0" smtClean="0">
                          <a:solidFill>
                            <a:srgbClr val="03295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On Safety of equipment used on children’s playgrounds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Restrictions of the use of dangerous substances in </a:t>
                      </a:r>
                      <a:r>
                        <a:rPr lang="en-US" sz="1400" b="0" i="1" dirty="0" err="1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electrotechnical</a:t>
                      </a: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en-US" sz="1400" b="0" i="1" dirty="0" err="1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radioelectronical</a:t>
                      </a: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devices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subway rolling stock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light railway transport and tramways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medical devices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poultry and poultry processing products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Safety of pre-packaged drinking water </a:t>
                      </a:r>
                      <a:endParaRPr lang="ru-RU" sz="1400" b="0" i="1" dirty="0">
                        <a:solidFill>
                          <a:srgbClr val="032953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Requirements to the water in terms of systems of  purification and  conditioning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03295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Requirements to coals and coal processing products 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1839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400" b="0" i="1" dirty="0" smtClean="0">
                          <a:solidFill>
                            <a:srgbClr val="7E0E1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Requirements to liquefied petroleum gases to be used as fuel</a:t>
                      </a:r>
                    </a:p>
                  </a:txBody>
                  <a:tcPr marL="7806" marR="7806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14600" y="0"/>
            <a:ext cx="636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sz="1600" b="1" dirty="0" smtClean="0">
              <a:solidFill>
                <a:srgbClr val="69613B"/>
              </a:solidFill>
            </a:endParaRPr>
          </a:p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Development </a:t>
            </a:r>
            <a:r>
              <a:rPr lang="en-US" sz="1600" b="1" dirty="0">
                <a:solidFill>
                  <a:srgbClr val="69613B"/>
                </a:solidFill>
              </a:rPr>
              <a:t>of Customs Union Technical </a:t>
            </a:r>
            <a:r>
              <a:rPr lang="en-US" sz="1600" b="1" dirty="0" smtClean="0">
                <a:solidFill>
                  <a:srgbClr val="69613B"/>
                </a:solidFill>
              </a:rPr>
              <a:t>Regulations</a:t>
            </a:r>
            <a:endParaRPr lang="en-US" sz="1600" b="1" dirty="0">
              <a:solidFill>
                <a:srgbClr val="69613B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3766" y="3175"/>
            <a:ext cx="2104159" cy="704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4400" b="1" dirty="0" err="1">
                <a:solidFill>
                  <a:srgbClr val="EEECE1">
                    <a:lumMod val="50000"/>
                  </a:srgbClr>
                </a:solidFill>
                <a:cs typeface="Times"/>
              </a:rPr>
              <a:t>еес</a:t>
            </a:r>
            <a:r>
              <a:rPr lang="ru-RU" sz="1600" b="1" dirty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5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95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1076"/>
            <a:ext cx="8229600" cy="51450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ru-RU" sz="2200" b="1" u="sng" dirty="0" smtClean="0"/>
          </a:p>
          <a:p>
            <a:pPr>
              <a:buFont typeface="Wingdings" pitchFamily="2" charset="2"/>
              <a:buChar char="v"/>
            </a:pPr>
            <a:r>
              <a:rPr lang="en-US" sz="2000" b="1" i="1" u="sng" dirty="0" smtClean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Adopted </a:t>
            </a:r>
            <a:r>
              <a:rPr lang="en-US" sz="2000" b="1" i="1" u="sng" dirty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CU Technical Regulations</a:t>
            </a:r>
            <a:r>
              <a:rPr lang="en-US" sz="2000" b="1" i="1" u="sng" dirty="0" smtClean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:</a:t>
            </a:r>
            <a:endParaRPr lang="ru-RU" sz="2000" b="1" i="1" u="sng" dirty="0">
              <a:solidFill>
                <a:srgbClr val="7E0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  <a:p>
            <a:pPr>
              <a:buFontTx/>
              <a:buChar char="-"/>
            </a:pPr>
            <a:endParaRPr lang="ru-RU" sz="1600" dirty="0" smtClean="0"/>
          </a:p>
          <a:p>
            <a:pPr marL="1438275" indent="0">
              <a:buFont typeface="Wingdings" pitchFamily="2" charset="2"/>
              <a:buChar char="v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Narrow" pitchFamily="34" charset="0"/>
              <a:ea typeface="+mn-ea"/>
              <a:cs typeface="+mn-cs"/>
            </a:endParaRPr>
          </a:p>
          <a:p>
            <a:pPr marL="1438275" indent="0">
              <a:buFont typeface="Wingdings" pitchFamily="2" charset="2"/>
              <a:buChar char="v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Narrow" pitchFamily="34" charset="0"/>
              <a:ea typeface="+mn-ea"/>
              <a:cs typeface="+mn-cs"/>
            </a:endParaRPr>
          </a:p>
          <a:p>
            <a:pPr marL="1438275" indent="0">
              <a:buFont typeface="Wingdings" pitchFamily="2" charset="2"/>
              <a:buChar char="v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Narrow" pitchFamily="34" charset="0"/>
              <a:ea typeface="+mn-ea"/>
              <a:cs typeface="+mn-cs"/>
            </a:endParaRPr>
          </a:p>
          <a:p>
            <a:pPr marL="1438275" indent="0">
              <a:buFont typeface="Wingdings" pitchFamily="2" charset="2"/>
              <a:buChar char="v"/>
            </a:pPr>
            <a:endParaRPr lang="ru-RU" sz="1600" dirty="0"/>
          </a:p>
          <a:p>
            <a:pPr marL="1438275" indent="0">
              <a:buFont typeface="Wingdings" pitchFamily="2" charset="2"/>
              <a:buChar char="v"/>
            </a:pPr>
            <a:endParaRPr lang="ru-RU" sz="1600" dirty="0" smtClean="0"/>
          </a:p>
          <a:p>
            <a:pPr marL="542925" indent="0">
              <a:buFont typeface="Wingdings" pitchFamily="2" charset="2"/>
              <a:buChar char="v"/>
            </a:pPr>
            <a:endParaRPr lang="ru-RU" sz="900" b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42925" indent="0">
              <a:buFont typeface="Wingdings" pitchFamily="2" charset="2"/>
              <a:buChar char="v"/>
            </a:pPr>
            <a:endParaRPr lang="ru-RU" sz="9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542925" indent="0">
              <a:buFont typeface="Wingdings" pitchFamily="2" charset="2"/>
              <a:buChar char="v"/>
            </a:pPr>
            <a:endParaRPr lang="ru-RU" sz="900" b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i="1" u="sng" dirty="0" smtClean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Drafts of </a:t>
            </a:r>
            <a:r>
              <a:rPr lang="en-US" sz="2000" b="1" i="1" u="sng" dirty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the CU Technical </a:t>
            </a:r>
            <a:r>
              <a:rPr lang="en-US" sz="2000" b="1" i="1" u="sng" dirty="0" smtClean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Regulations</a:t>
            </a:r>
            <a:r>
              <a:rPr lang="ru-RU" sz="2000" b="1" i="1" u="sng" dirty="0" smtClean="0">
                <a:solidFill>
                  <a:srgbClr val="7E0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:</a:t>
            </a:r>
            <a:endParaRPr lang="ru-RU" sz="2000" b="1" i="1" u="sng" dirty="0">
              <a:solidFill>
                <a:srgbClr val="7E0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62225" y="223838"/>
            <a:ext cx="6124576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sz="1600" b="1" dirty="0" smtClean="0">
              <a:solidFill>
                <a:srgbClr val="69613B"/>
              </a:solidFill>
            </a:endParaRPr>
          </a:p>
          <a:p>
            <a:r>
              <a:rPr lang="en-US" sz="1600" b="1" dirty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16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andatory requirements for children products</a:t>
            </a:r>
            <a:r>
              <a:rPr lang="ru-RU" sz="16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within </a:t>
            </a:r>
            <a:r>
              <a:rPr lang="en-US" sz="14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the Customs Union and the Common </a:t>
            </a:r>
            <a:r>
              <a:rPr lang="en-US" sz="1400" b="1" dirty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14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conomic Space</a:t>
            </a:r>
            <a:endParaRPr lang="ru-RU" sz="1600" b="1" dirty="0">
              <a:solidFill>
                <a:srgbClr val="69613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7747" y="1990725"/>
            <a:ext cx="7429503" cy="192405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  <a:tabLst>
                <a:tab pos="6010275" algn="l"/>
              </a:tabLst>
            </a:pP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On </a:t>
            </a: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safety of products for children and 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adolescents</a:t>
            </a:r>
            <a:endParaRPr lang="en-US" sz="1500" b="1" dirty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tabLst>
                <a:tab pos="6010275" algn="l"/>
              </a:tabLst>
            </a:pP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(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Decision </a:t>
            </a: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of the EEC Council dated 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23 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September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2011 </a:t>
            </a:r>
            <a:r>
              <a:rPr lang="ru-RU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№ 797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)</a:t>
            </a:r>
          </a:p>
          <a:p>
            <a:pPr algn="just">
              <a:tabLst>
                <a:tab pos="6010275" algn="l"/>
              </a:tabLst>
            </a:pPr>
            <a:endParaRPr lang="ru-RU" sz="900" b="1" dirty="0" smtClean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tabLst>
                <a:tab pos="6010275" algn="l"/>
              </a:tabLst>
            </a:pP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based on the Directive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2002/72/ЕС (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housewares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)</a:t>
            </a:r>
          </a:p>
          <a:p>
            <a:pPr algn="just">
              <a:tabLst>
                <a:tab pos="6010275" algn="l"/>
              </a:tabLst>
            </a:pP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endParaRPr lang="ru-RU" sz="1500" i="1" dirty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  <a:tabLst>
                <a:tab pos="6010275" algn="l"/>
              </a:tabLst>
            </a:pP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O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n safety of toys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(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Decision </a:t>
            </a: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of the EEC Council dated 23 September 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2011</a:t>
            </a:r>
            <a:endParaRPr lang="en-US" sz="1500" b="1" dirty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tabLst>
                <a:tab pos="6010275" algn="l"/>
              </a:tabLst>
            </a:pP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№ 798)</a:t>
            </a:r>
          </a:p>
          <a:p>
            <a:pPr algn="just">
              <a:tabLst>
                <a:tab pos="6010275" algn="l"/>
              </a:tabLst>
            </a:pPr>
            <a:endParaRPr lang="ru-RU" sz="900" b="1" dirty="0" smtClean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tabLst>
                <a:tab pos="6010275" algn="l"/>
              </a:tabLst>
            </a:pP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based on the Directives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2009/95/ЕС, 88/378/ЕС, 93/68/ЕС.</a:t>
            </a:r>
            <a:endParaRPr lang="ru-RU" sz="1500" i="1" dirty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marL="285750" indent="-285750">
              <a:buFontTx/>
              <a:buChar char="-"/>
            </a:pPr>
            <a:endParaRPr lang="ru-RU" sz="1500" i="1" dirty="0">
              <a:solidFill>
                <a:srgbClr val="032953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9772" y="4648200"/>
            <a:ext cx="6305554" cy="11811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On </a:t>
            </a: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Safety of amusement  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machines</a:t>
            </a:r>
            <a:endParaRPr lang="ru-RU" sz="1500" b="1" dirty="0" smtClean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ru-RU" sz="900" b="1" dirty="0" smtClean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based on the 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Directive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98/37/ЕС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and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EN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13814:2004;</a:t>
            </a:r>
          </a:p>
          <a:p>
            <a:pPr algn="just">
              <a:defRPr/>
            </a:pPr>
            <a:endParaRPr lang="ru-RU" sz="2000" i="1" dirty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en-US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On </a:t>
            </a:r>
            <a:r>
              <a:rPr lang="en-US" sz="1500" b="1" dirty="0">
                <a:solidFill>
                  <a:srgbClr val="032953"/>
                </a:solidFill>
                <a:latin typeface="Arial" charset="0"/>
                <a:cs typeface="Arial" charset="0"/>
              </a:rPr>
              <a:t>Safety of equipment used on children’s playgrounds </a:t>
            </a:r>
          </a:p>
          <a:p>
            <a:pPr algn="just">
              <a:defRPr/>
            </a:pPr>
            <a:endParaRPr lang="ru-RU" sz="900" b="1" dirty="0" smtClean="0">
              <a:solidFill>
                <a:srgbClr val="032953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ru-RU" sz="15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based on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Е</a:t>
            </a:r>
            <a:r>
              <a:rPr lang="en-US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N 1177</a:t>
            </a:r>
            <a:r>
              <a:rPr lang="ru-RU" sz="15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:1998</a:t>
            </a:r>
            <a:endParaRPr lang="ru-RU" sz="1500" i="1" dirty="0">
              <a:solidFill>
                <a:srgbClr val="032953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8041" y="0"/>
            <a:ext cx="2104159" cy="704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4400" b="1" dirty="0" err="1">
                <a:solidFill>
                  <a:srgbClr val="EEECE1">
                    <a:lumMod val="50000"/>
                  </a:srgbClr>
                </a:solidFill>
                <a:cs typeface="Times"/>
              </a:rPr>
              <a:t>еес</a:t>
            </a:r>
            <a:r>
              <a:rPr lang="ru-RU" sz="1600" b="1" dirty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                             </a:t>
            </a:r>
            <a:r>
              <a:rPr lang="en-US" sz="1000" b="1" dirty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6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169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Прямоугольник 1"/>
          <p:cNvSpPr>
            <a:spLocks noChangeArrowheads="1"/>
          </p:cNvSpPr>
          <p:nvPr/>
        </p:nvSpPr>
        <p:spPr bwMode="auto">
          <a:xfrm>
            <a:off x="159320" y="1765201"/>
            <a:ext cx="8803705" cy="32932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provision sets up procedures with participation of experts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kumimoji="1" lang="en-US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Development of the technical regulation by a working group</a:t>
            </a:r>
            <a:r>
              <a:rPr kumimoji="1" lang="ru-RU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1"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ru-RU" sz="16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</a:b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drafting body</a:t>
            </a: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national standardization body, specialized technical committees on standardization</a:t>
            </a: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experts, representatives of industry and business community</a:t>
            </a: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1" lang="ru-RU" sz="1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kumimoji="1"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kumimoji="1" lang="en-US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Public discussion 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 at least </a:t>
            </a: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60 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days</a:t>
            </a:r>
            <a:r>
              <a:rPr kumimoji="1"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1" lang="en-US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on the official website of the Commission.</a:t>
            </a:r>
            <a:endParaRPr kumimoji="1" lang="ru-RU" sz="1600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kumimoji="1" lang="ru-RU" sz="8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Publication of comments</a:t>
            </a:r>
            <a:r>
              <a:rPr kumimoji="1"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(opinions) and suggestions received during the public discussions of the technical regulation draft.  It is </a:t>
            </a:r>
            <a:r>
              <a:rPr kumimoji="1" lang="en-US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published by the Commission on the official website </a:t>
            </a: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 general review.</a:t>
            </a:r>
            <a:endParaRPr kumimoji="1"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kumimoji="1"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kumimoji="1" lang="en-US" sz="16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Two series of discussions at the Consultative Committee meeting </a:t>
            </a: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(for the purpose of  submitting for the public discussion and before </a:t>
            </a:r>
            <a:r>
              <a:rPr kumimoji="1"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submitting for internal state approval). </a:t>
            </a:r>
            <a:endParaRPr kumimoji="1"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kumimoji="1"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kumimoji="1" lang="en-US" sz="1600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Assessment of the regulative impact </a:t>
            </a:r>
            <a:r>
              <a:rPr kumimoji="1"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during the process of internal state approval in Parties.</a:t>
            </a:r>
            <a:endParaRPr kumimoji="1"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321" y="895350"/>
            <a:ext cx="4317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 smtClean="0">
                <a:solidFill>
                  <a:srgbClr val="69613B"/>
                </a:solidFill>
              </a:rPr>
              <a:t>Provision on the procedure of drafting, adoption, amendment and cancellation of the Customs Union technical regulations.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76800" y="874595"/>
            <a:ext cx="4086225" cy="68750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Approved by the Decision of the EEC Council dated 20 June 2012</a:t>
            </a:r>
            <a:r>
              <a:rPr lang="ru-RU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№48</a:t>
            </a:r>
            <a:endParaRPr lang="ru-RU" sz="1400" b="1" dirty="0">
              <a:solidFill>
                <a:srgbClr val="7E0E19"/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66675" y="5667376"/>
            <a:ext cx="8820150" cy="819150"/>
          </a:xfrm>
          <a:prstGeom prst="rect">
            <a:avLst/>
          </a:prstGeom>
          <a:noFill/>
          <a:ln w="28575">
            <a:solidFill>
              <a:srgbClr val="7E0E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en-US" sz="14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Active participation  of experts in drafting of the Customs Union technical regulations  makes it possible to respect the interests of all the parties concerned.</a:t>
            </a:r>
            <a:r>
              <a:rPr lang="ru-RU" sz="1400" i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026692" y="-85724"/>
            <a:ext cx="6860133" cy="78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en-US" sz="1600" b="1" dirty="0" smtClean="0">
              <a:solidFill>
                <a:srgbClr val="69613B"/>
              </a:solidFill>
            </a:endParaRPr>
          </a:p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   Main procedures of drafting technical regulations of the Customs</a:t>
            </a:r>
          </a:p>
          <a:p>
            <a:pPr algn="just"/>
            <a:r>
              <a:rPr lang="en-US" sz="1600" b="1" dirty="0">
                <a:solidFill>
                  <a:srgbClr val="69613B"/>
                </a:solidFill>
              </a:rPr>
              <a:t> </a:t>
            </a:r>
            <a:r>
              <a:rPr lang="en-US" sz="1600" b="1" dirty="0" smtClean="0">
                <a:solidFill>
                  <a:srgbClr val="69613B"/>
                </a:solidFill>
              </a:rPr>
              <a:t>  Union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r>
              <a:rPr lang="en-US" sz="1600" b="1" dirty="0" smtClean="0">
                <a:solidFill>
                  <a:srgbClr val="69613B"/>
                </a:solidFill>
              </a:rPr>
              <a:t>that foresee the involvement of business community.</a:t>
            </a:r>
            <a:endParaRPr lang="ru-RU" sz="1600" b="1" dirty="0">
              <a:solidFill>
                <a:srgbClr val="69613B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2901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7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29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9" y="2828180"/>
            <a:ext cx="8563617" cy="3801219"/>
          </a:xfr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rtlCol="0">
            <a:normAutofit/>
          </a:bodyPr>
          <a:lstStyle/>
          <a:p>
            <a:pPr marL="109537" indent="0" algn="ctr"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None/>
              <a:defRPr/>
            </a:pPr>
            <a:r>
              <a:rPr lang="en-US" sz="1800" b="1" dirty="0" smtClean="0">
                <a:solidFill>
                  <a:srgbClr val="800000"/>
                </a:solidFill>
                <a:latin typeface="Arial" pitchFamily="34" charset="0"/>
                <a:ea typeface="+mn-ea"/>
                <a:cs typeface="Arial" pitchFamily="34" charset="0"/>
              </a:rPr>
              <a:t>The BOARD of the Eurasian Economic Commission approves</a:t>
            </a:r>
            <a:r>
              <a:rPr lang="ru-RU" sz="1600" b="1" dirty="0" smtClean="0">
                <a:solidFill>
                  <a:srgbClr val="800000"/>
                </a:solidFill>
                <a:latin typeface="Arial" pitchFamily="34" charset="0"/>
                <a:ea typeface="+mn-ea"/>
                <a:cs typeface="Arial" pitchFamily="34" charset="0"/>
              </a:rPr>
              <a:t>:</a:t>
            </a:r>
            <a:endParaRPr lang="ru-RU" sz="1600" b="1" dirty="0">
              <a:solidFill>
                <a:srgbClr val="80000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109537" indent="0"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None/>
              <a:defRPr/>
            </a:pPr>
            <a:r>
              <a:rPr lang="en-US" sz="1600" b="1" u="sng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Rules of the transition period for</a:t>
            </a:r>
            <a:r>
              <a:rPr lang="ru-RU" sz="1600" b="1" u="sng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products which were previously subject to </a:t>
            </a:r>
            <a:r>
              <a:rPr lang="en-US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mandatory conformity assessment </a:t>
            </a:r>
            <a:endParaRPr lang="ru-RU" sz="1600" b="1" dirty="0" smtClean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practice of application of previously issued </a:t>
            </a:r>
            <a:r>
              <a:rPr lang="en-US" sz="1600" b="1" dirty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documents of conformity assessment</a:t>
            </a:r>
            <a:r>
              <a:rPr lang="ru-RU" sz="1600" b="1" dirty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keeping of the existing conformity marking </a:t>
            </a:r>
            <a:r>
              <a:rPr lang="en-US" sz="1600" b="1" dirty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in accordance with the national legislation</a:t>
            </a:r>
            <a:endParaRPr lang="ru-RU" sz="16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application of </a:t>
            </a:r>
            <a:r>
              <a:rPr lang="en-US" sz="16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methods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of measurement </a:t>
            </a:r>
            <a:r>
              <a:rPr lang="en-US" sz="1600" b="1" dirty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of safety indicators</a:t>
            </a:r>
            <a:endParaRPr lang="ru-RU" sz="16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None/>
              <a:defRPr/>
            </a:pPr>
            <a:endParaRPr lang="ru-RU" sz="1600" b="1" dirty="0" smtClean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None/>
              <a:defRPr/>
            </a:pPr>
            <a:r>
              <a:rPr lang="ru-RU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u="sng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The lists of standards used to</a:t>
            </a:r>
            <a:r>
              <a:rPr lang="ru-RU" sz="1600" b="1" u="sng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None/>
              <a:defRPr/>
            </a:pPr>
            <a:r>
              <a:rPr lang="ru-RU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fulfill the requirements </a:t>
            </a:r>
            <a:r>
              <a:rPr lang="en-US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of technical regulations </a:t>
            </a:r>
            <a:endParaRPr lang="ru-RU" sz="16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Clr>
                <a:srgbClr val="990033"/>
              </a:buClr>
              <a:buNone/>
              <a:defRPr/>
            </a:pPr>
            <a:r>
              <a:rPr lang="ru-RU" sz="16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6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test compliance </a:t>
            </a:r>
            <a:r>
              <a:rPr lang="en-US" sz="1600" b="1" dirty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with the requirements </a:t>
            </a:r>
            <a:r>
              <a:rPr lang="en-US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of technical regulations</a:t>
            </a:r>
            <a:endParaRPr lang="ru-RU" sz="1600" b="1" dirty="0" smtClean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228600" y="1051233"/>
            <a:ext cx="86585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b="1" dirty="0" smtClean="0">
                <a:solidFill>
                  <a:srgbClr val="69613B"/>
                </a:solidFill>
              </a:rPr>
              <a:t>Decision on adoption and entering into force of CU technical regulations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636008"/>
            <a:ext cx="8563617" cy="11095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The COUNCIL of the Eurasian Economic Commission</a:t>
            </a:r>
            <a:r>
              <a:rPr lang="ru-RU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defRPr/>
            </a:pPr>
            <a:r>
              <a:rPr lang="ru-RU" sz="16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adopts the Customs Union technical regulation</a:t>
            </a:r>
            <a:r>
              <a:rPr lang="ru-RU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6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 algn="just">
              <a:defRPr/>
            </a:pPr>
            <a:r>
              <a:rPr lang="ru-RU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–  </a:t>
            </a:r>
            <a:r>
              <a:rPr lang="en-US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defines the date of entering into force of the Customs </a:t>
            </a:r>
            <a:r>
              <a:rPr lang="en-US" sz="16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16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nion technical regulation</a:t>
            </a:r>
            <a:r>
              <a:rPr lang="ru-RU" sz="1600" b="1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38350" y="50813"/>
            <a:ext cx="68487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    Competences of the Eurasian Economic Commission to</a:t>
            </a:r>
          </a:p>
          <a:p>
            <a:pPr algn="just"/>
            <a:r>
              <a:rPr lang="en-US" sz="1600" b="1" dirty="0">
                <a:solidFill>
                  <a:srgbClr val="69613B"/>
                </a:solidFill>
              </a:rPr>
              <a:t> </a:t>
            </a:r>
            <a:r>
              <a:rPr lang="en-US" sz="1600" b="1" dirty="0" smtClean="0">
                <a:solidFill>
                  <a:srgbClr val="69613B"/>
                </a:solidFill>
              </a:rPr>
              <a:t>   adopt technical regulations of the Customs Union.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endParaRPr 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2901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8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668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7540018" y="506936"/>
            <a:ext cx="1365857" cy="7556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28" t="22488" r="42618" b="40462"/>
          <a:stretch>
            <a:fillRect/>
          </a:stretch>
        </p:blipFill>
        <p:spPr bwMode="auto">
          <a:xfrm>
            <a:off x="8229599" y="613253"/>
            <a:ext cx="602947" cy="57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19" y="585226"/>
            <a:ext cx="682380" cy="67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990726" y="62842"/>
            <a:ext cx="583229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ru-RU" sz="800" b="1" dirty="0" smtClean="0">
              <a:solidFill>
                <a:srgbClr val="69613B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69613B"/>
                </a:solidFill>
              </a:rPr>
              <a:t>31</a:t>
            </a:r>
            <a:r>
              <a:rPr lang="en-US" sz="1600" b="1" dirty="0" smtClean="0">
                <a:solidFill>
                  <a:srgbClr val="69613B"/>
                </a:solidFill>
              </a:rPr>
              <a:t> </a:t>
            </a:r>
            <a:r>
              <a:rPr lang="en-US" sz="1600" b="1" dirty="0">
                <a:solidFill>
                  <a:srgbClr val="69613B"/>
                </a:solidFill>
              </a:rPr>
              <a:t>CU </a:t>
            </a:r>
            <a:r>
              <a:rPr lang="en-US" sz="1600" b="1" dirty="0" smtClean="0">
                <a:solidFill>
                  <a:srgbClr val="69613B"/>
                </a:solidFill>
              </a:rPr>
              <a:t>Technical </a:t>
            </a:r>
            <a:r>
              <a:rPr lang="en-US" sz="1600" b="1" dirty="0">
                <a:solidFill>
                  <a:srgbClr val="69613B"/>
                </a:solidFill>
              </a:rPr>
              <a:t>R</a:t>
            </a:r>
            <a:r>
              <a:rPr lang="en-US" sz="1600" b="1" dirty="0" smtClean="0">
                <a:solidFill>
                  <a:srgbClr val="69613B"/>
                </a:solidFill>
              </a:rPr>
              <a:t>egulations </a:t>
            </a:r>
            <a:r>
              <a:rPr lang="en-US" sz="1600" b="1" dirty="0">
                <a:solidFill>
                  <a:srgbClr val="69613B"/>
                </a:solidFill>
              </a:rPr>
              <a:t>were adopted</a:t>
            </a:r>
            <a:endParaRPr lang="ru-RU" sz="1600" b="1" dirty="0">
              <a:solidFill>
                <a:srgbClr val="69613B"/>
              </a:solidFill>
            </a:endParaRPr>
          </a:p>
          <a:p>
            <a:pPr algn="just"/>
            <a:endParaRPr lang="ru-RU" sz="1600" b="1" dirty="0">
              <a:solidFill>
                <a:srgbClr val="69613B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7791099"/>
              </p:ext>
            </p:extLst>
          </p:nvPr>
        </p:nvGraphicFramePr>
        <p:xfrm>
          <a:off x="131217" y="1424967"/>
          <a:ext cx="8928100" cy="5485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5175"/>
                <a:gridCol w="2618333"/>
                <a:gridCol w="1734592"/>
              </a:tblGrid>
              <a:tr h="590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technical regulation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of decision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adoption date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Effective date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</a:tr>
              <a:tr h="506753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pyrotechnical articles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770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August 16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</a:t>
                      </a:r>
                      <a:r>
                        <a:rPr lang="ru-RU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2012</a:t>
                      </a:r>
                      <a:endParaRPr lang="ru-RU" sz="1300" b="0" kern="1200" dirty="0"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3483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personal protective equipment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878</a:t>
                      </a:r>
                      <a:r>
                        <a:rPr lang="ru-RU" sz="12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December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9, 2011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June</a:t>
                      </a:r>
                      <a:r>
                        <a:rPr lang="ru-RU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2012.</a:t>
                      </a:r>
                      <a:endParaRPr lang="ru-RU" sz="1300" b="0" kern="1200" dirty="0"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</a:tr>
              <a:tr h="454583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packaging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769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August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16, 2011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July 2012</a:t>
                      </a: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4583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toys</a:t>
                      </a: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endParaRPr lang="ru-RU" sz="1300" b="1" i="1" u="sng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798 </a:t>
                      </a:r>
                      <a:r>
                        <a:rPr lang="en-US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September </a:t>
                      </a: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u="sng" kern="1200" dirty="0" smtClean="0"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July 2012</a:t>
                      </a:r>
                    </a:p>
                  </a:txBody>
                  <a:tcPr marL="50976" marR="50976" marT="0" marB="0"/>
                </a:tc>
              </a:tr>
              <a:tr h="59022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products for children and adolescents</a:t>
                      </a: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endParaRPr lang="ru-RU" sz="1300" b="1" i="1" u="sng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797</a:t>
                      </a:r>
                      <a:r>
                        <a:rPr lang="ru-RU" sz="1200" b="1" i="1" u="sng" kern="1200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September 23,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u="sng" kern="1200" dirty="0" smtClean="0"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July 2012</a:t>
                      </a: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2940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perfumes and cosmetic products</a:t>
                      </a: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endParaRPr lang="ru-RU" sz="1300" b="1" i="1" u="sng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799</a:t>
                      </a:r>
                      <a:r>
                        <a:rPr lang="ru-RU" sz="1200" b="1" i="1" u="sng" kern="1200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September 23,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u="sng" kern="1200" dirty="0" smtClean="0"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July 2012</a:t>
                      </a:r>
                    </a:p>
                  </a:txBody>
                  <a:tcPr marL="50976" marR="50976" marT="0" marB="0"/>
                </a:tc>
              </a:tr>
              <a:tr h="552940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light industry products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876</a:t>
                      </a:r>
                      <a:r>
                        <a:rPr lang="ru-RU" sz="12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December 9, 2011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July 2012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300" b="0" dirty="0"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37250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requirements for automobile and aviation gasoline, diesel and marine fuel, jet fuel and </a:t>
                      </a:r>
                      <a:r>
                        <a:rPr lang="en-US" sz="1300" b="0" kern="1200" dirty="0" err="1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mazut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heating oil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 </a:t>
                      </a: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976" marR="5097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826</a:t>
                      </a:r>
                      <a:r>
                        <a:rPr lang="ru-RU" sz="12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October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18, 2011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300" b="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 December</a:t>
                      </a:r>
                      <a:r>
                        <a:rPr lang="ru-RU" sz="1300" b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300" b="0" dirty="0"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976" marR="50976" marT="0" marB="0"/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090859" y="923990"/>
            <a:ext cx="59290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 dirty="0" smtClean="0">
                <a:solidFill>
                  <a:srgbClr val="800000"/>
                </a:solidFill>
              </a:rPr>
              <a:t>8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CU technical regulations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</a:rPr>
              <a:t>CAME </a:t>
            </a:r>
            <a:r>
              <a:rPr lang="en-US" sz="1600" b="1" dirty="0">
                <a:solidFill>
                  <a:srgbClr val="002060"/>
                </a:solidFill>
              </a:rPr>
              <a:t>INTO FORCE in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800000"/>
                </a:solidFill>
              </a:rPr>
              <a:t>2012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174"/>
            <a:ext cx="2157413" cy="112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9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52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7521171" y="405057"/>
            <a:ext cx="1501315" cy="694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28" t="22488" r="42618" b="40462"/>
          <a:stretch>
            <a:fillRect/>
          </a:stretch>
        </p:blipFill>
        <p:spPr bwMode="auto">
          <a:xfrm>
            <a:off x="8271828" y="461976"/>
            <a:ext cx="602947" cy="57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448" y="427327"/>
            <a:ext cx="682380" cy="67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066925" y="58066"/>
            <a:ext cx="5819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ru-RU" sz="800" b="1" dirty="0" smtClean="0">
              <a:solidFill>
                <a:srgbClr val="69613B"/>
              </a:solidFill>
            </a:endParaRPr>
          </a:p>
          <a:p>
            <a:pPr algn="ctr"/>
            <a:r>
              <a:rPr lang="ru-RU" sz="1600" b="1" dirty="0">
                <a:solidFill>
                  <a:srgbClr val="69613B"/>
                </a:solidFill>
              </a:rPr>
              <a:t>31</a:t>
            </a:r>
            <a:r>
              <a:rPr lang="en-US" sz="1600" b="1" dirty="0">
                <a:solidFill>
                  <a:srgbClr val="69613B"/>
                </a:solidFill>
              </a:rPr>
              <a:t> CU </a:t>
            </a:r>
            <a:r>
              <a:rPr lang="en-US" sz="1600" b="1" dirty="0" smtClean="0">
                <a:solidFill>
                  <a:srgbClr val="69613B"/>
                </a:solidFill>
              </a:rPr>
              <a:t>Technical </a:t>
            </a:r>
            <a:r>
              <a:rPr lang="en-US" sz="1600" b="1" dirty="0">
                <a:solidFill>
                  <a:srgbClr val="69613B"/>
                </a:solidFill>
              </a:rPr>
              <a:t>R</a:t>
            </a:r>
            <a:r>
              <a:rPr lang="en-US" sz="1600" b="1" dirty="0" smtClean="0">
                <a:solidFill>
                  <a:srgbClr val="69613B"/>
                </a:solidFill>
              </a:rPr>
              <a:t>egulations </a:t>
            </a:r>
            <a:r>
              <a:rPr lang="en-US" sz="1600" b="1" dirty="0">
                <a:solidFill>
                  <a:srgbClr val="69613B"/>
                </a:solidFill>
              </a:rPr>
              <a:t>were adopted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2153" y="836157"/>
            <a:ext cx="914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 dirty="0" smtClean="0">
                <a:solidFill>
                  <a:srgbClr val="800000"/>
                </a:solidFill>
              </a:rPr>
              <a:t>13</a:t>
            </a:r>
            <a:r>
              <a:rPr lang="en-US" sz="1400" b="1" dirty="0" smtClean="0">
                <a:solidFill>
                  <a:srgbClr val="800000"/>
                </a:solidFill>
              </a:rPr>
              <a:t> CU </a:t>
            </a:r>
            <a:r>
              <a:rPr lang="en-US" sz="1400" b="1" dirty="0" smtClean="0">
                <a:solidFill>
                  <a:srgbClr val="002060"/>
                </a:solidFill>
              </a:rPr>
              <a:t>Technical  Regulations  </a:t>
            </a:r>
            <a:r>
              <a:rPr lang="en-US" sz="1400" b="1" dirty="0">
                <a:solidFill>
                  <a:srgbClr val="002060"/>
                </a:solidFill>
              </a:rPr>
              <a:t>that </a:t>
            </a:r>
            <a:r>
              <a:rPr lang="en-US" sz="1400" b="1" dirty="0" smtClean="0">
                <a:solidFill>
                  <a:srgbClr val="002060"/>
                </a:solidFill>
              </a:rPr>
              <a:t> COME  INTO  FORCE  </a:t>
            </a:r>
            <a:r>
              <a:rPr lang="en-US" sz="1400" b="1" dirty="0">
                <a:solidFill>
                  <a:srgbClr val="002060"/>
                </a:solidFill>
              </a:rPr>
              <a:t>in</a:t>
            </a:r>
            <a:r>
              <a:rPr lang="ru-RU" sz="1400" b="1" dirty="0">
                <a:solidFill>
                  <a:srgbClr val="800000"/>
                </a:solidFill>
              </a:rPr>
              <a:t> </a:t>
            </a:r>
            <a:r>
              <a:rPr lang="ru-RU" sz="1600" b="1" dirty="0">
                <a:solidFill>
                  <a:srgbClr val="800000"/>
                </a:solidFill>
              </a:rPr>
              <a:t>2013</a:t>
            </a:r>
            <a:endParaRPr lang="ru-RU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2410494"/>
              </p:ext>
            </p:extLst>
          </p:nvPr>
        </p:nvGraphicFramePr>
        <p:xfrm>
          <a:off x="133919" y="1176819"/>
          <a:ext cx="8857109" cy="563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71506"/>
                <a:gridCol w="2190750"/>
                <a:gridCol w="1494853"/>
              </a:tblGrid>
              <a:tr h="602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technical regulation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of decision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adoption date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Effective date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27367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low voltage equipment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768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August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16,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312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equipment intended for use in potentially explosive atmospheres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825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October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 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301252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machinery &amp; equipment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823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9992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lifts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824 о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370020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equipment using gaseous fuels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875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93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electromagnetic compatibility of technical means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879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February  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40312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food products</a:t>
                      </a: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u="non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№ 880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July 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2013 </a:t>
                      </a: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312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grain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874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359716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Labeling of foodstuffs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endParaRPr lang="en-US" sz="1200" b="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881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December 9, 2011</a:t>
                      </a: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2013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7494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fruit and vegetable juices</a:t>
                      </a:r>
                      <a:r>
                        <a:rPr lang="ru-RU" sz="12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u="non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№ 882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2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2013</a:t>
                      </a:r>
                      <a:endParaRPr lang="ru-RU" sz="12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/>
                </a:tc>
              </a:tr>
              <a:tr h="33593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oil and fat products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883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 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2013 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04693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some types of specialized food products, including clinical nutrition and dietary preventive nutrition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34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June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2012 </a:t>
                      </a:r>
                    </a:p>
                  </a:txBody>
                  <a:tcPr marL="30123" marR="3012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2013 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3909"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Safety requirements for food additives, flavorings and processing aids</a:t>
                      </a:r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30123" marR="301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58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2012 </a:t>
                      </a: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2013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0123" marR="3012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10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76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7658100" y="416855"/>
            <a:ext cx="1343025" cy="791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28" t="22488" r="42618" b="40462"/>
          <a:stretch>
            <a:fillRect/>
          </a:stretch>
        </p:blipFill>
        <p:spPr bwMode="auto">
          <a:xfrm>
            <a:off x="8329612" y="523720"/>
            <a:ext cx="602947" cy="57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232" y="473707"/>
            <a:ext cx="682380" cy="67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105025" y="58066"/>
            <a:ext cx="588339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ru-RU" sz="800" b="1" dirty="0" smtClean="0">
              <a:solidFill>
                <a:srgbClr val="69613B"/>
              </a:solidFill>
            </a:endParaRPr>
          </a:p>
          <a:p>
            <a:pPr algn="ctr"/>
            <a:r>
              <a:rPr lang="ru-RU" sz="1600" b="1" dirty="0">
                <a:solidFill>
                  <a:srgbClr val="69613B"/>
                </a:solidFill>
              </a:rPr>
              <a:t>31</a:t>
            </a:r>
            <a:r>
              <a:rPr lang="en-US" sz="1600" b="1" dirty="0">
                <a:solidFill>
                  <a:srgbClr val="69613B"/>
                </a:solidFill>
              </a:rPr>
              <a:t> CU </a:t>
            </a:r>
            <a:r>
              <a:rPr lang="en-US" sz="1600" b="1" dirty="0" smtClean="0">
                <a:solidFill>
                  <a:srgbClr val="69613B"/>
                </a:solidFill>
              </a:rPr>
              <a:t>Technical Regulations </a:t>
            </a:r>
            <a:r>
              <a:rPr lang="en-US" sz="1600" b="1" dirty="0">
                <a:solidFill>
                  <a:srgbClr val="69613B"/>
                </a:solidFill>
              </a:rPr>
              <a:t>were adopted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0" y="88320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800000"/>
                </a:solidFill>
              </a:rPr>
              <a:t>10</a:t>
            </a:r>
            <a:r>
              <a:rPr lang="en-US" sz="2000" b="1" dirty="0" smtClean="0">
                <a:solidFill>
                  <a:srgbClr val="800000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Technical </a:t>
            </a:r>
            <a:r>
              <a:rPr lang="en-US" sz="1400" b="1" dirty="0" smtClean="0">
                <a:solidFill>
                  <a:srgbClr val="002060"/>
                </a:solidFill>
              </a:rPr>
              <a:t> Regulations  that  will  COME  INTO  FORCE  </a:t>
            </a:r>
            <a:r>
              <a:rPr lang="en-US" sz="1400" b="1" dirty="0">
                <a:solidFill>
                  <a:srgbClr val="002060"/>
                </a:solidFill>
              </a:rPr>
              <a:t>in </a:t>
            </a:r>
            <a:r>
              <a:rPr lang="ru-RU" sz="1400" b="1" dirty="0">
                <a:solidFill>
                  <a:srgbClr val="800000"/>
                </a:solidFill>
              </a:rPr>
              <a:t>2014</a:t>
            </a:r>
            <a:r>
              <a:rPr lang="en-US" sz="1400" b="1" dirty="0">
                <a:solidFill>
                  <a:srgbClr val="800000"/>
                </a:solidFill>
              </a:rPr>
              <a:t> - </a:t>
            </a:r>
            <a:r>
              <a:rPr lang="ru-RU" sz="1400" b="1" dirty="0">
                <a:solidFill>
                  <a:srgbClr val="800000"/>
                </a:solidFill>
              </a:rPr>
              <a:t>2015</a:t>
            </a:r>
            <a:endParaRPr lang="ru-RU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3684625"/>
              </p:ext>
            </p:extLst>
          </p:nvPr>
        </p:nvGraphicFramePr>
        <p:xfrm>
          <a:off x="71499" y="1338114"/>
          <a:ext cx="9001001" cy="5370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6465"/>
                <a:gridCol w="2329524"/>
                <a:gridCol w="2495012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technical regulation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of decision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adoption date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Effective date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</a:tr>
              <a:tr h="343247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small size vessels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June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2012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February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2014</a:t>
                      </a:r>
                      <a:endParaRPr lang="en-US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6262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requirements for lubricants, oils and special liquids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2012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March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2014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591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furniture products</a:t>
                      </a:r>
                      <a:r>
                        <a:rPr lang="ru-RU" sz="1300" b="1" i="1" u="sng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32 </a:t>
                      </a:r>
                      <a:r>
                        <a:rPr lang="en-US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en-US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June</a:t>
                      </a:r>
                      <a:r>
                        <a:rPr lang="ru-RU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2012</a:t>
                      </a:r>
                      <a:endParaRPr lang="ru-RU" sz="13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1" i="1" u="sng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2014</a:t>
                      </a:r>
                      <a:endParaRPr lang="ru-RU" sz="1300" b="1" i="1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explosives and products on their basis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ru-RU" sz="1300" b="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b="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</a:t>
                      </a:r>
                      <a:r>
                        <a:rPr kumimoji="0" lang="en-US" sz="13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300" b="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2012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b="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2014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high-speed railway transport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2014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railway equipment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15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2014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</a:tr>
              <a:tr h="52387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railway transport infrastructure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endParaRPr lang="en-US" sz="1300" b="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15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kumimoji="0"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July</a:t>
                      </a: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2014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383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wheeled vehicles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January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2015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/>
                </a:tc>
              </a:tr>
              <a:tr h="328640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Road safety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827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2011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February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2015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3706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</a:t>
                      </a:r>
                      <a:r>
                        <a:rPr lang="en-US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safety of agricultural and forestry tractors and their trailers</a:t>
                      </a:r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43622" marR="4362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60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2012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February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2015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622" marR="436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" y="-327637"/>
            <a:ext cx="2157413" cy="115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11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83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847850" y="0"/>
            <a:ext cx="6770688" cy="67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600" b="1" dirty="0" smtClean="0">
                <a:solidFill>
                  <a:srgbClr val="69613B"/>
                </a:solidFill>
                <a:cs typeface="Arial" charset="0"/>
              </a:rPr>
              <a:t>Implementation of Requirements of the Customs Union </a:t>
            </a:r>
          </a:p>
          <a:p>
            <a:pPr algn="ctr"/>
            <a:r>
              <a:rPr lang="en-US" sz="1600" b="1" dirty="0">
                <a:solidFill>
                  <a:srgbClr val="69613B"/>
                </a:solidFill>
              </a:rPr>
              <a:t>T</a:t>
            </a:r>
            <a:r>
              <a:rPr lang="en-US" sz="1600" b="1" dirty="0" smtClean="0">
                <a:solidFill>
                  <a:srgbClr val="69613B"/>
                </a:solidFill>
                <a:cs typeface="Arial" charset="0"/>
              </a:rPr>
              <a:t>echnical Regulations </a:t>
            </a:r>
            <a:endParaRPr lang="ru-RU" sz="1600" b="1" dirty="0">
              <a:solidFill>
                <a:srgbClr val="69613B"/>
              </a:solidFill>
              <a:cs typeface="Arial" charset="0"/>
            </a:endParaRPr>
          </a:p>
        </p:txBody>
      </p:sp>
      <p:sp>
        <p:nvSpPr>
          <p:cNvPr id="22531" name="Text Box 18"/>
          <p:cNvSpPr txBox="1">
            <a:spLocks noChangeArrowheads="1"/>
          </p:cNvSpPr>
          <p:nvPr/>
        </p:nvSpPr>
        <p:spPr bwMode="auto">
          <a:xfrm>
            <a:off x="528638" y="1074738"/>
            <a:ext cx="8089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b="1" dirty="0" smtClean="0">
                <a:solidFill>
                  <a:srgbClr val="032953"/>
                </a:solidFill>
                <a:cs typeface="Arial" charset="0"/>
              </a:rPr>
              <a:t>Application of interstate </a:t>
            </a:r>
            <a:r>
              <a:rPr lang="en-US" b="1" dirty="0" smtClean="0">
                <a:solidFill>
                  <a:srgbClr val="800000"/>
                </a:solidFill>
              </a:rPr>
              <a:t>GOST</a:t>
            </a:r>
            <a:r>
              <a:rPr kumimoji="1" lang="en-US" b="1" dirty="0" smtClean="0">
                <a:solidFill>
                  <a:srgbClr val="032953"/>
                </a:solidFill>
                <a:cs typeface="Arial" charset="0"/>
              </a:rPr>
              <a:t> standards common for the Customs Union member states.</a:t>
            </a:r>
            <a:endParaRPr kumimoji="1" lang="ru-RU" b="1" dirty="0">
              <a:solidFill>
                <a:srgbClr val="800000"/>
              </a:solidFill>
              <a:cs typeface="Arial" charset="0"/>
            </a:endParaRPr>
          </a:p>
        </p:txBody>
      </p: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539750" y="1695957"/>
            <a:ext cx="8078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800000"/>
                </a:solidFill>
              </a:rPr>
              <a:t>THE LISTS OF STANDARDS APPROVED TO SUPPORT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</a:rPr>
              <a:t> the adopted technical regulations</a:t>
            </a:r>
            <a:r>
              <a:rPr lang="ru-RU" sz="1600" b="1" dirty="0" smtClean="0">
                <a:solidFill>
                  <a:srgbClr val="800000"/>
                </a:solidFill>
                <a:cs typeface="Arial" charset="0"/>
              </a:rPr>
              <a:t>:</a:t>
            </a:r>
            <a:endParaRPr lang="ru-RU" sz="1600" b="1" dirty="0">
              <a:solidFill>
                <a:srgbClr val="800000"/>
              </a:solidFill>
              <a:cs typeface="Arial" charset="0"/>
            </a:endParaRPr>
          </a:p>
        </p:txBody>
      </p:sp>
      <p:sp>
        <p:nvSpPr>
          <p:cNvPr id="22533" name="Прямоугольник 1"/>
          <p:cNvSpPr>
            <a:spLocks noChangeArrowheads="1"/>
          </p:cNvSpPr>
          <p:nvPr/>
        </p:nvSpPr>
        <p:spPr bwMode="auto">
          <a:xfrm>
            <a:off x="515937" y="3586162"/>
            <a:ext cx="61023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kumimoji="1" lang="en-US" sz="1600" b="1" dirty="0" smtClean="0">
                <a:solidFill>
                  <a:srgbClr val="032953"/>
                </a:solidFill>
              </a:rPr>
              <a:t>Lists of </a:t>
            </a:r>
            <a:r>
              <a:rPr kumimoji="1" lang="en-US" sz="1600" b="1" dirty="0">
                <a:solidFill>
                  <a:srgbClr val="032953"/>
                </a:solidFill>
              </a:rPr>
              <a:t>Standards that contain rules and methods of research (tests) including rules of sampling </a:t>
            </a:r>
            <a:r>
              <a:rPr kumimoji="1" lang="en-US" sz="1600" b="1" dirty="0" smtClean="0">
                <a:solidFill>
                  <a:srgbClr val="032953"/>
                </a:solidFill>
              </a:rPr>
              <a:t>necessary </a:t>
            </a:r>
            <a:r>
              <a:rPr kumimoji="1" lang="en-US" sz="1600" b="1" dirty="0">
                <a:solidFill>
                  <a:srgbClr val="032953"/>
                </a:solidFill>
              </a:rPr>
              <a:t>for application and fulfillment of </a:t>
            </a:r>
            <a:r>
              <a:rPr kumimoji="1" lang="en-US" sz="1600" b="1" dirty="0" smtClean="0">
                <a:solidFill>
                  <a:srgbClr val="032953"/>
                </a:solidFill>
              </a:rPr>
              <a:t>requirements of the </a:t>
            </a:r>
            <a:r>
              <a:rPr kumimoji="1" lang="en-US" sz="1600" b="1" dirty="0">
                <a:solidFill>
                  <a:srgbClr val="032953"/>
                </a:solidFill>
              </a:rPr>
              <a:t>CU technical </a:t>
            </a:r>
            <a:r>
              <a:rPr kumimoji="1" lang="en-US" sz="1600" b="1" dirty="0" smtClean="0">
                <a:solidFill>
                  <a:srgbClr val="032953"/>
                </a:solidFill>
              </a:rPr>
              <a:t>regulation and </a:t>
            </a:r>
            <a:r>
              <a:rPr kumimoji="1" lang="en-US" sz="1600" b="1" dirty="0">
                <a:solidFill>
                  <a:srgbClr val="032953"/>
                </a:solidFill>
              </a:rPr>
              <a:t>execution of conformity assessment of products </a:t>
            </a:r>
          </a:p>
        </p:txBody>
      </p:sp>
      <p:sp>
        <p:nvSpPr>
          <p:cNvPr id="22534" name="Прямоугольник 2"/>
          <p:cNvSpPr>
            <a:spLocks noChangeArrowheads="1"/>
          </p:cNvSpPr>
          <p:nvPr/>
        </p:nvSpPr>
        <p:spPr bwMode="auto">
          <a:xfrm>
            <a:off x="528638" y="2371725"/>
            <a:ext cx="6218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600" b="1" dirty="0">
                <a:solidFill>
                  <a:srgbClr val="032953"/>
                </a:solidFill>
              </a:rPr>
              <a:t>List of Standards whose voluntary application ensure compliance with the requirements of the CU technical </a:t>
            </a:r>
            <a:r>
              <a:rPr lang="en-US" sz="1600" b="1" dirty="0" smtClean="0">
                <a:solidFill>
                  <a:srgbClr val="032953"/>
                </a:solidFill>
              </a:rPr>
              <a:t>regulation</a:t>
            </a:r>
            <a:endParaRPr lang="en-US" sz="1600" b="1" dirty="0">
              <a:solidFill>
                <a:srgbClr val="032953"/>
              </a:solidFill>
            </a:endParaRPr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6575425" y="2489200"/>
            <a:ext cx="2298700" cy="707886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tx2"/>
              </a:buClr>
            </a:pPr>
            <a:r>
              <a:rPr lang="en-US" sz="2000" b="1" dirty="0" smtClean="0">
                <a:solidFill>
                  <a:srgbClr val="800000"/>
                </a:solidFill>
              </a:rPr>
              <a:t>about </a:t>
            </a:r>
            <a:r>
              <a:rPr lang="ru-RU" sz="2000" b="1" dirty="0" smtClean="0">
                <a:solidFill>
                  <a:srgbClr val="800000"/>
                </a:solidFill>
              </a:rPr>
              <a:t>3000 </a:t>
            </a:r>
            <a:r>
              <a:rPr lang="en-US" sz="2000" b="1" dirty="0" smtClean="0">
                <a:solidFill>
                  <a:srgbClr val="800000"/>
                </a:solidFill>
              </a:rPr>
              <a:t>standards</a:t>
            </a:r>
            <a:endParaRPr lang="ru-RU" sz="2000" b="1" dirty="0">
              <a:solidFill>
                <a:srgbClr val="800000"/>
              </a:solidFill>
            </a:endParaRPr>
          </a:p>
        </p:txBody>
      </p:sp>
      <p:sp>
        <p:nvSpPr>
          <p:cNvPr id="22536" name="Text Box 6"/>
          <p:cNvSpPr txBox="1">
            <a:spLocks noChangeArrowheads="1"/>
          </p:cNvSpPr>
          <p:nvPr/>
        </p:nvSpPr>
        <p:spPr bwMode="auto">
          <a:xfrm>
            <a:off x="6618288" y="3638550"/>
            <a:ext cx="2298700" cy="1477328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tx2"/>
              </a:buClr>
            </a:pPr>
            <a:r>
              <a:rPr lang="en-US" b="1" dirty="0" smtClean="0">
                <a:solidFill>
                  <a:srgbClr val="800000"/>
                </a:solidFill>
              </a:rPr>
              <a:t>About </a:t>
            </a:r>
            <a:r>
              <a:rPr lang="ru-RU" b="1" dirty="0" smtClean="0">
                <a:solidFill>
                  <a:srgbClr val="800000"/>
                </a:solidFill>
              </a:rPr>
              <a:t>4000 </a:t>
            </a:r>
            <a:r>
              <a:rPr lang="en-US" b="1" dirty="0" smtClean="0">
                <a:solidFill>
                  <a:srgbClr val="800000"/>
                </a:solidFill>
              </a:rPr>
              <a:t>standards</a:t>
            </a:r>
            <a:r>
              <a:rPr lang="ru-RU" b="1" dirty="0" smtClean="0">
                <a:solidFill>
                  <a:srgbClr val="800000"/>
                </a:solidFill>
              </a:rPr>
              <a:t>, </a:t>
            </a:r>
            <a:r>
              <a:rPr lang="ru-RU" b="1" dirty="0">
                <a:solidFill>
                  <a:srgbClr val="800000"/>
                </a:solidFill>
              </a:rPr>
              <a:t/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en-US" b="1" dirty="0" smtClean="0">
                <a:solidFill>
                  <a:srgbClr val="800000"/>
                </a:solidFill>
              </a:rPr>
              <a:t>including measurement procedures</a:t>
            </a:r>
            <a:endParaRPr lang="ru-RU" b="1" dirty="0">
              <a:solidFill>
                <a:srgbClr val="800000"/>
              </a:solidFill>
            </a:endParaRPr>
          </a:p>
        </p:txBody>
      </p:sp>
      <p:sp>
        <p:nvSpPr>
          <p:cNvPr id="22537" name="Text Box 6"/>
          <p:cNvSpPr txBox="1">
            <a:spLocks noChangeArrowheads="1"/>
          </p:cNvSpPr>
          <p:nvPr/>
        </p:nvSpPr>
        <p:spPr bwMode="auto">
          <a:xfrm>
            <a:off x="285750" y="5653088"/>
            <a:ext cx="8631238" cy="400050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tx2"/>
              </a:buClr>
            </a:pPr>
            <a:r>
              <a:rPr lang="en-US" sz="2000" b="1" dirty="0" smtClean="0">
                <a:solidFill>
                  <a:srgbClr val="800000"/>
                </a:solidFill>
              </a:rPr>
              <a:t>Out of </a:t>
            </a:r>
            <a:r>
              <a:rPr lang="ru-RU" sz="2000" b="1" dirty="0" smtClean="0">
                <a:solidFill>
                  <a:srgbClr val="800000"/>
                </a:solidFill>
              </a:rPr>
              <a:t>7000 </a:t>
            </a:r>
            <a:r>
              <a:rPr lang="en-US" sz="2000" b="1" dirty="0" smtClean="0">
                <a:solidFill>
                  <a:srgbClr val="800000"/>
                </a:solidFill>
              </a:rPr>
              <a:t>standards</a:t>
            </a:r>
            <a:r>
              <a:rPr lang="ru-RU" sz="2000" b="1" dirty="0" smtClean="0">
                <a:solidFill>
                  <a:srgbClr val="800000"/>
                </a:solidFill>
              </a:rPr>
              <a:t> </a:t>
            </a:r>
            <a:r>
              <a:rPr lang="ru-RU" sz="2000" b="1" dirty="0">
                <a:solidFill>
                  <a:srgbClr val="800000"/>
                </a:solidFill>
              </a:rPr>
              <a:t>-  </a:t>
            </a:r>
            <a:r>
              <a:rPr lang="en-US" sz="2000" b="1" dirty="0" smtClean="0">
                <a:solidFill>
                  <a:srgbClr val="800000"/>
                </a:solidFill>
              </a:rPr>
              <a:t>approximately </a:t>
            </a:r>
            <a:r>
              <a:rPr lang="ru-RU" sz="2000" b="1" dirty="0" smtClean="0">
                <a:solidFill>
                  <a:srgbClr val="800000"/>
                </a:solidFill>
              </a:rPr>
              <a:t>50</a:t>
            </a:r>
            <a:r>
              <a:rPr lang="ru-RU" sz="2000" b="1" dirty="0">
                <a:solidFill>
                  <a:srgbClr val="800000"/>
                </a:solidFill>
              </a:rPr>
              <a:t>%  </a:t>
            </a:r>
            <a:r>
              <a:rPr lang="en-US" sz="2000" b="1" dirty="0" smtClean="0">
                <a:solidFill>
                  <a:srgbClr val="800000"/>
                </a:solidFill>
              </a:rPr>
              <a:t>are GOST standards</a:t>
            </a:r>
            <a:endParaRPr lang="ru-RU" sz="2000" b="1" dirty="0">
              <a:solidFill>
                <a:srgbClr val="8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12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67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14325" y="942977"/>
            <a:ext cx="4248149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kumimoji="1" lang="en-US" sz="1400" b="1" dirty="0" smtClean="0">
                <a:solidFill>
                  <a:srgbClr val="69613B"/>
                </a:solidFill>
                <a:cs typeface="Arial" charset="0"/>
              </a:rPr>
              <a:t>Provision on Conformity Mark for </a:t>
            </a:r>
          </a:p>
          <a:p>
            <a:pPr algn="ctr"/>
            <a:r>
              <a:rPr kumimoji="1" lang="en-US" sz="1400" b="1" dirty="0" smtClean="0">
                <a:solidFill>
                  <a:srgbClr val="69613B"/>
                </a:solidFill>
                <a:cs typeface="Arial" charset="0"/>
              </a:rPr>
              <a:t>products being circulated on the markets </a:t>
            </a:r>
          </a:p>
          <a:p>
            <a:pPr algn="ctr"/>
            <a:r>
              <a:rPr kumimoji="1" lang="en-US" sz="1400" b="1" dirty="0" smtClean="0">
                <a:solidFill>
                  <a:srgbClr val="69613B"/>
                </a:solidFill>
                <a:cs typeface="Arial" charset="0"/>
              </a:rPr>
              <a:t>of the Customs Union </a:t>
            </a:r>
          </a:p>
          <a:p>
            <a:pPr algn="ctr"/>
            <a:r>
              <a:rPr kumimoji="1" lang="en-US" sz="1400" b="1" dirty="0" smtClean="0">
                <a:solidFill>
                  <a:srgbClr val="69613B"/>
                </a:solidFill>
                <a:cs typeface="Arial" charset="0"/>
              </a:rPr>
              <a:t>member states </a:t>
            </a:r>
            <a:endParaRPr kumimoji="1" lang="ru-RU" sz="1400" b="1" dirty="0">
              <a:solidFill>
                <a:srgbClr val="69613B"/>
              </a:solidFill>
              <a:cs typeface="Arial" charset="0"/>
            </a:endParaRP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209550" y="2276475"/>
            <a:ext cx="893445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en-US" b="1" i="1" dirty="0" smtClean="0">
                <a:solidFill>
                  <a:srgbClr val="032953"/>
                </a:solidFill>
              </a:rPr>
              <a:t>Products are marked with the Conformity Mark </a:t>
            </a:r>
            <a:r>
              <a:rPr lang="ru-RU" b="1" i="1" dirty="0" smtClean="0">
                <a:solidFill>
                  <a:srgbClr val="032953"/>
                </a:solidFill>
              </a:rPr>
              <a:t>  -  </a:t>
            </a:r>
            <a:r>
              <a:rPr lang="en-US" b="1" i="1" dirty="0" smtClean="0">
                <a:solidFill>
                  <a:srgbClr val="032953"/>
                </a:solidFill>
              </a:rPr>
              <a:t>before being released to the market</a:t>
            </a:r>
            <a:endParaRPr lang="ru-RU" b="1" i="1" dirty="0" smtClean="0">
              <a:solidFill>
                <a:srgbClr val="032953"/>
              </a:solidFill>
            </a:endParaRPr>
          </a:p>
          <a:p>
            <a:pPr marL="171450" indent="-171450" eaLnBrk="1" hangingPunct="1">
              <a:buFont typeface="Wingdings" pitchFamily="2" charset="2"/>
              <a:buChar char="ü"/>
            </a:pPr>
            <a:endParaRPr lang="ru-RU" b="1" i="1" dirty="0" smtClean="0">
              <a:solidFill>
                <a:srgbClr val="032953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en-US" b="1" i="1" dirty="0" smtClean="0">
                <a:solidFill>
                  <a:srgbClr val="7E0E19"/>
                </a:solidFill>
              </a:rPr>
              <a:t>The right to affix the Conformity Mark to a product is given to a manufacturer, its authorized representative or an importer</a:t>
            </a:r>
            <a:endParaRPr lang="ru-RU" b="1" i="1" dirty="0">
              <a:solidFill>
                <a:srgbClr val="7E0E19"/>
              </a:solidFill>
            </a:endParaRPr>
          </a:p>
          <a:p>
            <a:pPr marL="171450" indent="-171450" eaLnBrk="1" hangingPunct="1">
              <a:buFont typeface="Wingdings" pitchFamily="2" charset="2"/>
              <a:buChar char="ü"/>
            </a:pPr>
            <a:endParaRPr lang="ru-RU" b="1" i="1" dirty="0">
              <a:solidFill>
                <a:srgbClr val="032953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en-US" b="1" i="1" dirty="0" smtClean="0">
                <a:solidFill>
                  <a:srgbClr val="032953"/>
                </a:solidFill>
              </a:rPr>
              <a:t>The Conformity Mark should</a:t>
            </a:r>
            <a:r>
              <a:rPr lang="ru-RU" b="1" i="1" dirty="0" smtClean="0">
                <a:solidFill>
                  <a:srgbClr val="032953"/>
                </a:solidFill>
              </a:rPr>
              <a:t>:</a:t>
            </a:r>
          </a:p>
          <a:p>
            <a:pPr eaLnBrk="1" hangingPunct="1">
              <a:buFont typeface="Wingdings" pitchFamily="2" charset="2"/>
              <a:buChar char="ü"/>
            </a:pPr>
            <a:endParaRPr lang="ru-RU" b="1" i="1" dirty="0" smtClean="0">
              <a:solidFill>
                <a:srgbClr val="032953"/>
              </a:solidFill>
            </a:endParaRPr>
          </a:p>
          <a:p>
            <a:pPr marL="0" indent="0" eaLnBrk="1" hangingPunct="1"/>
            <a:r>
              <a:rPr lang="ru-RU" b="1" i="1" dirty="0" smtClean="0">
                <a:solidFill>
                  <a:srgbClr val="7E0E19"/>
                </a:solidFill>
              </a:rPr>
              <a:t>     - </a:t>
            </a:r>
            <a:r>
              <a:rPr lang="en-US" b="1" i="1" dirty="0" smtClean="0">
                <a:solidFill>
                  <a:srgbClr val="7E0E19"/>
                </a:solidFill>
              </a:rPr>
              <a:t> be visible,</a:t>
            </a:r>
            <a:r>
              <a:rPr lang="ru-RU" b="1" i="1" dirty="0" smtClean="0">
                <a:solidFill>
                  <a:srgbClr val="7E0E19"/>
                </a:solidFill>
              </a:rPr>
              <a:t> </a:t>
            </a:r>
            <a:r>
              <a:rPr lang="en-US" b="1" i="1" dirty="0" smtClean="0">
                <a:solidFill>
                  <a:srgbClr val="7E0E19"/>
                </a:solidFill>
              </a:rPr>
              <a:t>clear and readable</a:t>
            </a:r>
            <a:r>
              <a:rPr lang="ru-RU" b="1" i="1" dirty="0" smtClean="0">
                <a:solidFill>
                  <a:srgbClr val="7E0E19"/>
                </a:solidFill>
              </a:rPr>
              <a:t> </a:t>
            </a:r>
            <a:endParaRPr lang="ru-RU" b="1" i="1" dirty="0">
              <a:solidFill>
                <a:srgbClr val="7E0E19"/>
              </a:solidFill>
            </a:endParaRPr>
          </a:p>
          <a:p>
            <a:pPr marL="171450" indent="-171450" eaLnBrk="1" hangingPunct="1">
              <a:buFont typeface="Wingdings" pitchFamily="2" charset="2"/>
              <a:buChar char="ü"/>
            </a:pPr>
            <a:endParaRPr lang="ru-RU" b="1" i="1" dirty="0">
              <a:solidFill>
                <a:srgbClr val="032953"/>
              </a:solidFill>
            </a:endParaRPr>
          </a:p>
          <a:p>
            <a:pPr marL="0" indent="0" eaLnBrk="1" hangingPunct="1"/>
            <a:r>
              <a:rPr lang="ru-RU" b="1" i="1" dirty="0" smtClean="0">
                <a:solidFill>
                  <a:srgbClr val="032953"/>
                </a:solidFill>
              </a:rPr>
              <a:t>    -  </a:t>
            </a:r>
            <a:r>
              <a:rPr lang="en-US" b="1" i="1" dirty="0" smtClean="0">
                <a:solidFill>
                  <a:srgbClr val="032953"/>
                </a:solidFill>
              </a:rPr>
              <a:t>avoid misleading consumers about its meaning and image</a:t>
            </a:r>
            <a:r>
              <a:rPr lang="ru-RU" b="1" i="1" dirty="0" smtClean="0">
                <a:solidFill>
                  <a:srgbClr val="032953"/>
                </a:solidFill>
              </a:rPr>
              <a:t>  </a:t>
            </a:r>
            <a:endParaRPr lang="ru-RU" b="1" i="1" dirty="0">
              <a:solidFill>
                <a:srgbClr val="03295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27571" y="5733838"/>
            <a:ext cx="1704975" cy="9932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28" t="22488" r="42618" b="40462"/>
          <a:stretch>
            <a:fillRect/>
          </a:stretch>
        </p:blipFill>
        <p:spPr bwMode="auto">
          <a:xfrm>
            <a:off x="8061020" y="5935835"/>
            <a:ext cx="602947" cy="57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247" y="5892959"/>
            <a:ext cx="682380" cy="67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868069" y="942977"/>
            <a:ext cx="4094955" cy="794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Amendments were introduced by the Decision of the EEC Council dated 20 June 2012</a:t>
            </a:r>
            <a:r>
              <a:rPr lang="ru-RU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№48 </a:t>
            </a:r>
            <a:r>
              <a:rPr kumimoji="1" lang="ru-RU" sz="14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057401" y="60544"/>
            <a:ext cx="7092716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Introduction  of amendments in the Decisions of the CU Commission (predecessor of the Eurasian Economic Commission)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endParaRPr lang="ru-RU" sz="1600" b="1" dirty="0">
              <a:solidFill>
                <a:srgbClr val="69613B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5277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13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56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850" y="5715000"/>
            <a:ext cx="8512176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Implementation of the Agreement’s provisions will facilitate mutual trade between the Customs Union member states and the CIS countries</a:t>
            </a:r>
            <a:r>
              <a:rPr lang="ru-RU" dirty="0" smtClean="0">
                <a:solidFill>
                  <a:srgbClr val="03295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71451" y="1296755"/>
            <a:ext cx="7783421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ctr"/>
            <a:r>
              <a:rPr lang="en-US" b="1" dirty="0" smtClean="0">
                <a:solidFill>
                  <a:srgbClr val="69613B"/>
                </a:solidFill>
              </a:rPr>
              <a:t>The CIS Agreement on elimination of technical barriers to trade </a:t>
            </a:r>
          </a:p>
          <a:p>
            <a:pPr algn="ctr"/>
            <a:r>
              <a:rPr lang="en-US" b="1" dirty="0" smtClean="0">
                <a:solidFill>
                  <a:srgbClr val="69613B"/>
                </a:solidFill>
              </a:rPr>
              <a:t>dated 17 December </a:t>
            </a:r>
            <a:r>
              <a:rPr lang="ru-RU" b="1" dirty="0" smtClean="0">
                <a:solidFill>
                  <a:srgbClr val="69613B"/>
                </a:solidFill>
              </a:rPr>
              <a:t>2012</a:t>
            </a:r>
            <a:endParaRPr lang="ru-RU" b="1" dirty="0">
              <a:solidFill>
                <a:srgbClr val="69613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851" y="2085975"/>
            <a:ext cx="851217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500" b="1" dirty="0" smtClean="0">
                <a:solidFill>
                  <a:srgbClr val="7E0E19"/>
                </a:solidFill>
              </a:rPr>
              <a:t>Mutual recognition by the Agreement Parties of documents </a:t>
            </a:r>
            <a:r>
              <a:rPr lang="en-US" sz="1500" b="1" dirty="0">
                <a:solidFill>
                  <a:srgbClr val="032953"/>
                </a:solidFill>
              </a:rPr>
              <a:t>containing the results </a:t>
            </a:r>
            <a:r>
              <a:rPr lang="en-US" sz="1500" b="1" dirty="0" smtClean="0">
                <a:solidFill>
                  <a:srgbClr val="032953"/>
                </a:solidFill>
              </a:rPr>
              <a:t>of conformity assessment of compliance with the requirements of the Customs Union technical regulations</a:t>
            </a:r>
            <a:endParaRPr lang="ru-RU" sz="1500" b="1" dirty="0">
              <a:solidFill>
                <a:srgbClr val="032953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endParaRPr lang="ru-RU" sz="1500" b="1" u="sng" dirty="0">
              <a:solidFill>
                <a:srgbClr val="032953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1500" b="1" dirty="0" smtClean="0">
                <a:solidFill>
                  <a:srgbClr val="7E0E19"/>
                </a:solidFill>
              </a:rPr>
              <a:t>Performing the procedures of public discussion </a:t>
            </a:r>
            <a:r>
              <a:rPr lang="en-US" sz="1500" b="1" dirty="0">
                <a:solidFill>
                  <a:srgbClr val="032953"/>
                </a:solidFill>
              </a:rPr>
              <a:t>of </a:t>
            </a:r>
            <a:r>
              <a:rPr lang="en-US" sz="1500" b="1" dirty="0" smtClean="0">
                <a:solidFill>
                  <a:srgbClr val="032953"/>
                </a:solidFill>
              </a:rPr>
              <a:t>draft Customs Union technical regulations</a:t>
            </a:r>
            <a:r>
              <a:rPr lang="en-US" sz="1500" b="1" dirty="0" smtClean="0">
                <a:solidFill>
                  <a:srgbClr val="7E0E19"/>
                </a:solidFill>
              </a:rPr>
              <a:t> </a:t>
            </a:r>
            <a:r>
              <a:rPr lang="en-US" sz="1500" b="1" dirty="0" smtClean="0">
                <a:solidFill>
                  <a:srgbClr val="032953"/>
                </a:solidFill>
              </a:rPr>
              <a:t>by the competent authority of the interested state</a:t>
            </a:r>
            <a:endParaRPr lang="ru-RU" sz="1500" b="1" dirty="0">
              <a:solidFill>
                <a:srgbClr val="032953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endParaRPr lang="ru-RU" sz="1500" b="1" dirty="0">
              <a:solidFill>
                <a:srgbClr val="032953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1500" b="1" dirty="0" smtClean="0">
                <a:solidFill>
                  <a:srgbClr val="7E0E19"/>
                </a:solidFill>
              </a:rPr>
              <a:t>Assessment of conformity </a:t>
            </a:r>
            <a:r>
              <a:rPr lang="en-US" sz="1500" b="1" dirty="0" smtClean="0">
                <a:solidFill>
                  <a:srgbClr val="032953"/>
                </a:solidFill>
              </a:rPr>
              <a:t>with requirements of the Customs Union technical regulations which is performed </a:t>
            </a:r>
            <a:r>
              <a:rPr lang="en-US" sz="1500" b="1" dirty="0" smtClean="0">
                <a:solidFill>
                  <a:srgbClr val="7E0E19"/>
                </a:solidFill>
              </a:rPr>
              <a:t>on the territory of the interested state</a:t>
            </a:r>
            <a:endParaRPr lang="ru-RU" sz="1500" b="1" dirty="0">
              <a:solidFill>
                <a:srgbClr val="7E0E19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endParaRPr lang="ru-RU" sz="1500" b="1" dirty="0">
              <a:solidFill>
                <a:srgbClr val="7E0E19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1500" b="1" dirty="0" smtClean="0">
                <a:solidFill>
                  <a:srgbClr val="7E0E19"/>
                </a:solidFill>
              </a:rPr>
              <a:t>Including </a:t>
            </a:r>
            <a:r>
              <a:rPr lang="en-US" sz="1500" b="1" dirty="0" smtClean="0">
                <a:solidFill>
                  <a:srgbClr val="032953"/>
                </a:solidFill>
              </a:rPr>
              <a:t>accredited certification bodies and testing laboratories (centres) </a:t>
            </a:r>
            <a:r>
              <a:rPr lang="en-US" sz="1500" b="1" dirty="0" smtClean="0">
                <a:solidFill>
                  <a:srgbClr val="7E0E19"/>
                </a:solidFill>
              </a:rPr>
              <a:t>of the interested state in the Single list of the Customs Union</a:t>
            </a:r>
            <a:endParaRPr lang="ru-RU" sz="1500" b="1" dirty="0">
              <a:solidFill>
                <a:srgbClr val="7E0E19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endParaRPr lang="ru-RU" sz="1500" b="1" dirty="0">
              <a:solidFill>
                <a:srgbClr val="032953"/>
              </a:solidFill>
            </a:endParaRP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1500" b="1" dirty="0" smtClean="0">
                <a:solidFill>
                  <a:srgbClr val="7E0E19"/>
                </a:solidFill>
              </a:rPr>
              <a:t>Affixing the Conformity Mark to products circulated </a:t>
            </a:r>
            <a:r>
              <a:rPr lang="en-US" sz="1500" b="1" dirty="0" smtClean="0">
                <a:solidFill>
                  <a:srgbClr val="032953"/>
                </a:solidFill>
              </a:rPr>
              <a:t>on the market of the Customs Union member states</a:t>
            </a:r>
            <a:endParaRPr lang="ru-RU" sz="1500" b="1" dirty="0">
              <a:solidFill>
                <a:srgbClr val="03295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4074" y="66411"/>
            <a:ext cx="67119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69613B"/>
                </a:solidFill>
              </a:rPr>
              <a:t>Cooperation with the CIS countries on technical regulation.</a:t>
            </a:r>
            <a:endParaRPr 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14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832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341313"/>
            <a:ext cx="6572250" cy="234950"/>
          </a:xfrm>
        </p:spPr>
        <p:txBody>
          <a:bodyPr/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Customs Union Technical Regulation </a:t>
            </a:r>
            <a:r>
              <a:rPr lang="ru-RU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«</a:t>
            </a:r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On Safety of Toys</a:t>
            </a:r>
            <a:r>
              <a:rPr lang="ru-RU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» </a:t>
            </a:r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- </a:t>
            </a:r>
            <a:b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</a:br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     TR TS</a:t>
            </a:r>
            <a:r>
              <a:rPr lang="ru-RU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 008/2011</a:t>
            </a:r>
            <a:br>
              <a:rPr lang="ru-RU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600" b="1" dirty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ru-RU" sz="1600" b="1" dirty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</a:br>
            <a:endParaRPr lang="ru-RU" sz="1600" b="1" dirty="0">
              <a:solidFill>
                <a:srgbClr val="69613B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2836863" y="892513"/>
            <a:ext cx="5595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Approved by the Decision of CU Commission</a:t>
            </a:r>
            <a:r>
              <a:rPr kumimoji="1" lang="ru-RU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600" b="1" i="1" dirty="0">
                <a:solidFill>
                  <a:srgbClr val="990033"/>
                </a:solidFill>
                <a:latin typeface="Arial" charset="0"/>
                <a:cs typeface="Arial" charset="0"/>
              </a:rPr>
              <a:t>№ 798 </a:t>
            </a:r>
            <a:r>
              <a:rPr kumimoji="1" lang="en-US" sz="1600" b="1" i="1" dirty="0" smtClean="0">
                <a:solidFill>
                  <a:srgbClr val="990033"/>
                </a:solidFill>
                <a:latin typeface="Arial" charset="0"/>
              </a:rPr>
              <a:t>dated</a:t>
            </a:r>
            <a:r>
              <a:rPr kumimoji="1" lang="ru-RU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 23</a:t>
            </a:r>
            <a:r>
              <a:rPr kumimoji="1" lang="en-US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 September </a:t>
            </a:r>
            <a:r>
              <a:rPr kumimoji="1" lang="ru-RU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2011</a:t>
            </a:r>
            <a:endParaRPr kumimoji="1" lang="ru-RU" sz="1600" b="1" i="1" dirty="0">
              <a:solidFill>
                <a:srgbClr val="990033"/>
              </a:solidFill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4825" y="1498032"/>
            <a:ext cx="8305800" cy="6446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 TR sets up common requirements for toys that are mandatory for application and fulfillment on the CU territory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2340472"/>
              </p:ext>
            </p:extLst>
          </p:nvPr>
        </p:nvGraphicFramePr>
        <p:xfrm>
          <a:off x="238125" y="2238375"/>
          <a:ext cx="8715375" cy="219055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348116"/>
                <a:gridCol w="2367259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End of transition period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February </a:t>
                      </a:r>
                      <a:r>
                        <a:rPr lang="ru-RU" sz="130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2014</a:t>
                      </a:r>
                      <a:endParaRPr lang="ru-RU" sz="1300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648542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A50021"/>
                          </a:solidFill>
                          <a:latin typeface="Arial" pitchFamily="34" charset="0"/>
                          <a:cs typeface="Arial" pitchFamily="34" charset="0"/>
                        </a:rPr>
                        <a:t>End of period of validity of documents on conformity</a:t>
                      </a:r>
                      <a:r>
                        <a:rPr lang="en-US" sz="1300" baseline="0" dirty="0" smtClean="0">
                          <a:solidFill>
                            <a:srgbClr val="A50021"/>
                          </a:solidFill>
                          <a:latin typeface="Arial" pitchFamily="34" charset="0"/>
                          <a:cs typeface="Arial" pitchFamily="34" charset="0"/>
                        </a:rPr>
                        <a:t> assessment (assurance) </a:t>
                      </a:r>
                      <a:r>
                        <a:rPr lang="en-US" sz="13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proving compliance with mandatory requirements of the CU or CU member states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r>
                        <a:rPr lang="en-US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February </a:t>
                      </a:r>
                      <a:r>
                        <a:rPr lang="ru-RU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2014</a:t>
                      </a:r>
                      <a:endParaRPr lang="ru-RU" sz="1300" kern="1200" dirty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461185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A50021"/>
                          </a:solidFill>
                          <a:latin typeface="Arial" pitchFamily="34" charset="0"/>
                          <a:cs typeface="Arial" pitchFamily="34" charset="0"/>
                        </a:rPr>
                        <a:t>End of manufacturing and release into circulation</a:t>
                      </a:r>
                      <a:r>
                        <a:rPr lang="ru-RU" sz="1300" dirty="0" smtClean="0">
                          <a:solidFill>
                            <a:srgbClr val="A5002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 </a:t>
                      </a:r>
                      <a:r>
                        <a:rPr lang="en-US" sz="13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products that</a:t>
                      </a:r>
                      <a:r>
                        <a:rPr lang="en-US" sz="13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comply with earlier mandatory requirements</a:t>
                      </a:r>
                      <a:r>
                        <a:rPr lang="ru-RU" sz="13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r>
                        <a:rPr lang="en-US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February </a:t>
                      </a:r>
                      <a:r>
                        <a:rPr lang="ru-RU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2014</a:t>
                      </a:r>
                      <a:endParaRPr lang="ru-RU" sz="1300" kern="1200" dirty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749529">
                <a:tc>
                  <a:txBody>
                    <a:bodyPr/>
                    <a:lstStyle/>
                    <a:p>
                      <a:pPr algn="l"/>
                      <a:r>
                        <a:rPr lang="en-US" sz="1300" dirty="0" smtClean="0">
                          <a:solidFill>
                            <a:srgbClr val="A50021"/>
                          </a:solidFill>
                          <a:latin typeface="Arial" pitchFamily="34" charset="0"/>
                          <a:cs typeface="Arial" pitchFamily="34" charset="0"/>
                        </a:rPr>
                        <a:t>Circulation of products</a:t>
                      </a:r>
                      <a:r>
                        <a:rPr lang="ru-RU" sz="13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that</a:t>
                      </a:r>
                      <a:r>
                        <a:rPr lang="en-US" sz="13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were put into circulation during the period of validity of documents </a:t>
                      </a:r>
                      <a:r>
                        <a:rPr lang="en-US" sz="13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on conformity assessment (assurance) proving compliance with mandatory requirements of the CU or CU member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During the life time of products</a:t>
                      </a:r>
                      <a:endParaRPr lang="ru-RU" sz="13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409575" y="890171"/>
            <a:ext cx="1930400" cy="523220"/>
          </a:xfrm>
          <a:prstGeom prst="rect">
            <a:avLst/>
          </a:prstGeom>
          <a:solidFill>
            <a:srgbClr val="A50021"/>
          </a:solidFill>
          <a:ln w="19050" algn="ctr">
            <a:solidFill>
              <a:srgbClr val="9900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Entered  in force  </a:t>
            </a:r>
            <a:r>
              <a:rPr lang="ru-RU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ru-RU" sz="14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on </a:t>
            </a:r>
            <a:r>
              <a:rPr lang="ru-RU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July </a:t>
            </a:r>
            <a:r>
              <a:rPr lang="ru-RU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2012</a:t>
            </a:r>
            <a:endParaRPr lang="ru-RU" sz="14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4640737"/>
              </p:ext>
            </p:extLst>
          </p:nvPr>
        </p:nvGraphicFramePr>
        <p:xfrm>
          <a:off x="619125" y="4578191"/>
          <a:ext cx="8096250" cy="206835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548480"/>
                <a:gridCol w="5547770"/>
              </a:tblGrid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Type of conformity assessment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Schemes</a:t>
                      </a:r>
                      <a:r>
                        <a:rPr lang="ru-RU" sz="110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in accordance with the conformity assessment types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14350">
                <a:tc rowSpan="3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457200" rtl="0" eaLnBrk="1" latinLnBrk="0" hangingPunct="1"/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457200" rtl="0" eaLnBrk="1" latinLnBrk="0" hangingPunct="1"/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n-US" sz="1200" b="1" kern="1200" dirty="0" smtClean="0">
                          <a:solidFill>
                            <a:srgbClr val="7E0E19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Certification</a:t>
                      </a:r>
                      <a:endParaRPr lang="ru-RU" sz="1200" b="1" kern="1200" dirty="0">
                        <a:solidFill>
                          <a:srgbClr val="7E0E19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buFont typeface="Wingdings" pitchFamily="2" charset="2"/>
                        <a:buNone/>
                      </a:pPr>
                      <a:r>
                        <a:rPr kumimoji="1" lang="en-US" sz="11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For serial production</a:t>
                      </a:r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457200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100" b="1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1с</a:t>
                      </a:r>
                      <a:r>
                        <a:rPr lang="ru-RU" sz="1100" b="1" kern="1200" baseline="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baseline="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 </a:t>
                      </a:r>
                      <a:r>
                        <a:rPr kumimoji="1" lang="en-US" sz="1100" b="1" kern="12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evaluation of production</a:t>
                      </a:r>
                      <a:r>
                        <a:rPr kumimoji="1" lang="ru-RU" sz="11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1" lang="en-US" sz="11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tests</a:t>
                      </a:r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6192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2с</a:t>
                      </a:r>
                      <a:r>
                        <a:rPr lang="ru-RU" sz="11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– </a:t>
                      </a:r>
                      <a:r>
                        <a:rPr kumimoji="1" lang="en-US" sz="1100" b="1" kern="12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without evaluation of production if the manufacturer has a certified system of quality management, </a:t>
                      </a:r>
                      <a:r>
                        <a:rPr kumimoji="1" lang="en-US" sz="11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tests</a:t>
                      </a:r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buFontTx/>
                        <a:buNone/>
                      </a:pPr>
                      <a:r>
                        <a:rPr kumimoji="1" lang="en-US" sz="11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For batch of products</a:t>
                      </a:r>
                      <a:r>
                        <a:rPr kumimoji="1" lang="ru-RU" sz="11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kumimoji="1" lang="en-US" sz="11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single product</a:t>
                      </a:r>
                      <a:r>
                        <a:rPr kumimoji="1" lang="ru-RU" sz="11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endParaRPr lang="ru-RU" sz="1100" kern="1200" dirty="0" smtClean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457200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100" b="1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3с </a:t>
                      </a:r>
                      <a:r>
                        <a:rPr lang="ru-RU" sz="1100" kern="1200" dirty="0" smtClean="0">
                          <a:solidFill>
                            <a:srgbClr val="A5002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 </a:t>
                      </a:r>
                      <a:r>
                        <a:rPr kumimoji="1" lang="en-US" sz="1100" b="1" kern="12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tests</a:t>
                      </a:r>
                      <a:endParaRPr lang="ru-RU" sz="1100" kern="1200" dirty="0">
                        <a:solidFill>
                          <a:srgbClr val="A5002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15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79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33477"/>
            <a:ext cx="8229600" cy="50482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Common measures of EEC and the member states of the CU and CES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that target the implementation of the technical regulation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endParaRPr lang="ru-RU" sz="800" b="1" dirty="0">
              <a:solidFill>
                <a:srgbClr val="032953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047875" y="60544"/>
            <a:ext cx="7102241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 smtClean="0">
                <a:solidFill>
                  <a:srgbClr val="69613B"/>
                </a:solidFill>
              </a:rPr>
              <a:t>   List of measures</a:t>
            </a:r>
            <a:r>
              <a:rPr lang="ru-RU" sz="1600" b="1" dirty="0" smtClean="0">
                <a:solidFill>
                  <a:srgbClr val="69613B"/>
                </a:solidFill>
              </a:rPr>
              <a:t> </a:t>
            </a:r>
            <a:r>
              <a:rPr lang="en-US" sz="1600" b="1" dirty="0" smtClean="0">
                <a:solidFill>
                  <a:srgbClr val="69613B"/>
                </a:solidFill>
              </a:rPr>
              <a:t>that are necessary to implement the CU TR </a:t>
            </a:r>
            <a:r>
              <a:rPr lang="ru-RU" sz="1600" b="1" dirty="0" smtClean="0">
                <a:solidFill>
                  <a:srgbClr val="69613B"/>
                </a:solidFill>
              </a:rPr>
              <a:t>«</a:t>
            </a:r>
            <a:r>
              <a:rPr lang="en-US" sz="1600" b="1" dirty="0" smtClean="0">
                <a:solidFill>
                  <a:srgbClr val="69613B"/>
                </a:solidFill>
              </a:rPr>
              <a:t>On</a:t>
            </a:r>
          </a:p>
          <a:p>
            <a:r>
              <a:rPr lang="en-US" sz="1600" b="1" dirty="0" smtClean="0">
                <a:solidFill>
                  <a:srgbClr val="69613B"/>
                </a:solidFill>
              </a:rPr>
              <a:t>   Safety of Toys</a:t>
            </a:r>
            <a:r>
              <a:rPr lang="ru-RU" sz="1600" b="1" dirty="0" smtClean="0">
                <a:solidFill>
                  <a:srgbClr val="69613B"/>
                </a:solidFill>
              </a:rPr>
              <a:t>»</a:t>
            </a:r>
            <a:endParaRPr lang="ru-RU" sz="1600" b="1" dirty="0">
              <a:solidFill>
                <a:srgbClr val="69613B"/>
              </a:solidFill>
            </a:endParaRPr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1514475" y="892513"/>
            <a:ext cx="7505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sz="1600" b="1" i="1" dirty="0" smtClean="0">
                <a:solidFill>
                  <a:srgbClr val="990033"/>
                </a:solidFill>
                <a:latin typeface="Arial" charset="0"/>
                <a:cs typeface="Arial" charset="0"/>
              </a:rPr>
              <a:t>Approved by the Decision of the Board dated 5 April</a:t>
            </a:r>
            <a:r>
              <a:rPr kumimoji="1" lang="ru-RU" sz="1600" b="1" i="1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kumimoji="1" lang="ru-RU" sz="1600" b="1" i="1" dirty="0">
                <a:solidFill>
                  <a:srgbClr val="990033"/>
                </a:solidFill>
                <a:latin typeface="Arial" charset="0"/>
              </a:rPr>
              <a:t>2012 </a:t>
            </a:r>
            <a:r>
              <a:rPr kumimoji="1" lang="ru-RU" sz="1600" b="1" i="1" dirty="0" smtClean="0">
                <a:solidFill>
                  <a:srgbClr val="990033"/>
                </a:solidFill>
                <a:latin typeface="Arial" charset="0"/>
              </a:rPr>
              <a:t>№ </a:t>
            </a:r>
            <a:r>
              <a:rPr kumimoji="1" lang="ru-RU" sz="1600" b="1" i="1" dirty="0">
                <a:solidFill>
                  <a:srgbClr val="990033"/>
                </a:solidFill>
                <a:latin typeface="Arial" charset="0"/>
              </a:rPr>
              <a:t>22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3876" y="5286375"/>
            <a:ext cx="8496300" cy="14478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just">
              <a:buFont typeface="Courier New" pitchFamily="49" charset="0"/>
              <a:buChar char="o"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Bringing legal acts in line with the technical regulation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80975" algn="just">
              <a:buFont typeface="Courier New" pitchFamily="49" charset="0"/>
              <a:buChar char="o"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Enforcement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at national level of national (state)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standards of other states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hat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are included in the Lists of Standards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80975" algn="just">
              <a:buFont typeface="Courier New" pitchFamily="49" charset="0"/>
              <a:buChar char="o"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Accreditation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broadening of the accreditation scope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 certification bodies and testing laboratories (centers)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that carry out the conformity assessment of products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 algn="just">
              <a:buFont typeface="Courier New" pitchFamily="49" charset="0"/>
              <a:buChar char="o"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Identification of bodies of state control (surveillance).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3875" y="1962148"/>
            <a:ext cx="8353424" cy="286702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APPROVED:</a:t>
            </a:r>
            <a:endParaRPr lang="ru-RU" sz="12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indent="266700" algn="just">
              <a:buFont typeface="Courier New" pitchFamily="49" charset="0"/>
              <a:buChar char="o"/>
            </a:pPr>
            <a:r>
              <a:rPr lang="ru-RU" sz="1200" dirty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P</a:t>
            </a:r>
            <a:r>
              <a:rPr lang="en-US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rogram of developing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(</a:t>
            </a:r>
            <a:r>
              <a:rPr lang="en-US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amending, reviewing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) </a:t>
            </a:r>
            <a:r>
              <a:rPr lang="en-US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interstate standards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b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</a:b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(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Decision of EEC Board dated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12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December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2012 №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275);</a:t>
            </a:r>
          </a:p>
          <a:p>
            <a:pPr indent="266700">
              <a:buFont typeface="Courier New" pitchFamily="49" charset="0"/>
              <a:buChar char="o"/>
            </a:pPr>
            <a:r>
              <a:rPr lang="ru-RU" sz="1200" dirty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Amendments</a:t>
            </a:r>
            <a:r>
              <a:rPr lang="en-US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to the Lists of Standards</a:t>
            </a:r>
            <a:r>
              <a:rPr lang="ru-RU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/>
            </a:r>
            <a:b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</a:b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(</a:t>
            </a:r>
            <a:r>
              <a:rPr lang="en-US" sz="1100" dirty="0">
                <a:solidFill>
                  <a:srgbClr val="032953"/>
                </a:solidFill>
                <a:latin typeface="Arial" charset="0"/>
                <a:cs typeface="Arial" charset="0"/>
              </a:rPr>
              <a:t>Decision of EEC Board dated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12 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December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2012 №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276);</a:t>
            </a:r>
          </a:p>
          <a:p>
            <a:pPr indent="266700" algn="just">
              <a:buFont typeface="Courier New" pitchFamily="49" charset="0"/>
              <a:buChar char="o"/>
            </a:pPr>
            <a:r>
              <a:rPr lang="ru-RU" sz="1200" dirty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Amendments to the </a:t>
            </a:r>
            <a:r>
              <a:rPr lang="en-US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Single List of Products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>
                <a:solidFill>
                  <a:srgbClr val="032953"/>
                </a:solidFill>
                <a:latin typeface="Arial" charset="0"/>
                <a:cs typeface="Arial" charset="0"/>
              </a:rPr>
              <a:t>subject to </a:t>
            </a:r>
            <a:r>
              <a:rPr lang="en-US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mandatory conformity assessment adopted by the Decision of the CU Commission dated </a:t>
            </a:r>
            <a:r>
              <a:rPr lang="ru-RU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7 </a:t>
            </a:r>
            <a:r>
              <a:rPr lang="en-US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April</a:t>
            </a:r>
            <a:r>
              <a:rPr lang="ru-RU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ru-RU" sz="1200" dirty="0">
                <a:solidFill>
                  <a:srgbClr val="032953"/>
                </a:solidFill>
                <a:latin typeface="Arial" charset="0"/>
                <a:cs typeface="Arial" charset="0"/>
              </a:rPr>
              <a:t>2011 </a:t>
            </a:r>
            <a:r>
              <a:rPr lang="ru-RU" sz="12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№ 620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(</a:t>
            </a:r>
            <a:r>
              <a:rPr lang="en-US" sz="1100" dirty="0">
                <a:solidFill>
                  <a:srgbClr val="032953"/>
                </a:solidFill>
                <a:latin typeface="Arial" charset="0"/>
                <a:cs typeface="Arial" charset="0"/>
              </a:rPr>
              <a:t>Decision of EEC Board dated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13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июня 2012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№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80);</a:t>
            </a:r>
          </a:p>
          <a:p>
            <a:pPr indent="266700" algn="just">
              <a:buFont typeface="Courier New" pitchFamily="49" charset="0"/>
              <a:buChar char="o"/>
            </a:pPr>
            <a:r>
              <a:rPr lang="ru-RU" sz="1200" dirty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>
                <a:solidFill>
                  <a:srgbClr val="032953"/>
                </a:solidFill>
                <a:latin typeface="Arial" charset="0"/>
                <a:cs typeface="Arial" charset="0"/>
              </a:rPr>
              <a:t>Amendments to the 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Common sanitary, epidemiological and hygienic requirements </a:t>
            </a:r>
            <a: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/>
            </a:r>
            <a:br>
              <a:rPr lang="ru-RU" sz="1200" b="1" dirty="0" smtClean="0">
                <a:solidFill>
                  <a:srgbClr val="032953"/>
                </a:solidFill>
                <a:latin typeface="Arial" charset="0"/>
                <a:cs typeface="Arial" charset="0"/>
              </a:rPr>
            </a:b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(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Decisions </a:t>
            </a:r>
            <a:r>
              <a:rPr lang="en-US" sz="1100" dirty="0">
                <a:solidFill>
                  <a:srgbClr val="032953"/>
                </a:solidFill>
                <a:latin typeface="Arial" charset="0"/>
                <a:cs typeface="Arial" charset="0"/>
              </a:rPr>
              <a:t>of EEC Board dated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19 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April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2012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 №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34 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and dated 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23 </a:t>
            </a:r>
            <a:r>
              <a:rPr lang="en-US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August</a:t>
            </a:r>
            <a:r>
              <a:rPr lang="ru-RU" sz="1100" dirty="0" smtClean="0">
                <a:solidFill>
                  <a:srgbClr val="032953"/>
                </a:solidFill>
                <a:latin typeface="Arial" charset="0"/>
                <a:cs typeface="Arial" charset="0"/>
              </a:rPr>
              <a:t>2012  № </a:t>
            </a:r>
            <a:r>
              <a:rPr lang="ru-RU" sz="1100" dirty="0">
                <a:solidFill>
                  <a:srgbClr val="032953"/>
                </a:solidFill>
                <a:latin typeface="Arial" charset="0"/>
                <a:cs typeface="Arial" charset="0"/>
              </a:rPr>
              <a:t>141).</a:t>
            </a:r>
          </a:p>
          <a:p>
            <a:pPr indent="266700" algn="just"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PREPARED</a:t>
            </a:r>
            <a:r>
              <a:rPr lang="ru-RU" sz="1200" b="1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200" b="1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  <a:p>
            <a:pPr indent="266700" algn="just">
              <a:buFont typeface="Courier New" pitchFamily="49" charset="0"/>
              <a:buChar char="o"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List of products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articles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respect of which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Customs Declaration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 accompanied by a conformity assessment document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proving compliance with the requirements of the technical regulation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 envisaged to be analyzed by the EEC Board on 3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January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2013)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266700" algn="just">
              <a:buFont typeface="Courier New" pitchFamily="49" charset="0"/>
              <a:buChar char="o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Drafts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 temporary annexes to the technical regulation containing methods of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sectoral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/trade (institutional) research (testing)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and measurements that can be applied until corresponding interstate standards are adopted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indent="266700" algn="just">
              <a:buFont typeface="Courier New" pitchFamily="49" charset="0"/>
              <a:buChar char="o"/>
            </a:pPr>
            <a:endParaRPr lang="ru-RU" sz="11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61950" algn="just">
              <a:buFont typeface="Courier New" pitchFamily="49" charset="0"/>
              <a:buChar char="o"/>
            </a:pPr>
            <a:endParaRPr lang="ru-RU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428623" y="4829175"/>
            <a:ext cx="8515351" cy="50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imes"/>
                <a:ea typeface="Times"/>
                <a:cs typeface="Time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imes"/>
                <a:ea typeface="Times"/>
                <a:cs typeface="Time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imes"/>
                <a:ea typeface="Times"/>
                <a:cs typeface="Time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"/>
                <a:ea typeface="Times"/>
                <a:cs typeface="Time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imes"/>
                <a:ea typeface="Times"/>
                <a:cs typeface="Time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Measures of implementation of the technical regulation in CU and CES member states</a:t>
            </a:r>
            <a:r>
              <a:rPr lang="ru-RU" sz="1500" b="1" dirty="0" smtClean="0">
                <a:solidFill>
                  <a:srgbClr val="032953"/>
                </a:solidFill>
                <a:latin typeface="Arial" charset="0"/>
                <a:ea typeface="+mn-ea"/>
                <a:cs typeface="Arial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endParaRPr lang="ru-RU" sz="800" b="1" dirty="0">
              <a:solidFill>
                <a:srgbClr val="032953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16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528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9300" y="223838"/>
            <a:ext cx="7038975" cy="234950"/>
          </a:xfrm>
        </p:spPr>
        <p:txBody>
          <a:bodyPr/>
          <a:lstStyle/>
          <a:p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    Customs </a:t>
            </a:r>
            <a:r>
              <a:rPr lang="en-US" sz="1600" b="1" dirty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Union Technical Regulation «On Safety of Toys» - </a:t>
            </a:r>
            <a:br>
              <a:rPr lang="en-US" sz="1600" b="1" dirty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</a:br>
            <a:r>
              <a:rPr lang="en-US" sz="1600" b="1" dirty="0" smtClean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    TR </a:t>
            </a:r>
            <a:r>
              <a:rPr lang="en-US" sz="1600" b="1" dirty="0">
                <a:solidFill>
                  <a:srgbClr val="69613B"/>
                </a:solidFill>
                <a:latin typeface="Arial" charset="0"/>
                <a:ea typeface="+mn-ea"/>
                <a:cs typeface="Arial" charset="0"/>
              </a:rPr>
              <a:t>TS 008/2011</a:t>
            </a:r>
            <a:endParaRPr lang="ru-RU" sz="1600" b="1" dirty="0">
              <a:solidFill>
                <a:srgbClr val="69613B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495299" y="1375946"/>
            <a:ext cx="756285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	1</a:t>
            </a:r>
            <a:r>
              <a:rPr lang="en-US" sz="1200" dirty="0">
                <a:solidFill>
                  <a:srgbClr val="002060"/>
                </a:solidFill>
              </a:rPr>
              <a:t>. Christmas-tree decorations, artificial Christmas-trees and their accessories, Christmas lights.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2. Scale models for collecting not suitable for children under 14 years old.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3. Equipment for children's playgrounds.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4. Sports equipment, including underwater.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5. Folk and decorative dolls not intended for children under 14 years old.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6. "Professional" toys located in public spaces for general use.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7. Playing slot-machines.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8. Puzzles containing more than 500 details.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9. Air guns.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10. Catapults and throwers.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11. Projectiles with metal tips.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12. Transformers for power-supplied toys, chargers for rechargeable batteries, including those supplied </a:t>
            </a:r>
            <a:r>
              <a:rPr lang="en-US" sz="1200" dirty="0" smtClean="0">
                <a:solidFill>
                  <a:srgbClr val="002060"/>
                </a:solidFill>
              </a:rPr>
              <a:t>	with </a:t>
            </a:r>
            <a:r>
              <a:rPr lang="en-US" sz="1200" dirty="0">
                <a:solidFill>
                  <a:srgbClr val="002060"/>
                </a:solidFill>
              </a:rPr>
              <a:t>the toy.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13. Items containing heating elements and intended for use in educational processes under the </a:t>
            </a:r>
            <a:r>
              <a:rPr lang="en-US" sz="1200" dirty="0" smtClean="0">
                <a:solidFill>
                  <a:srgbClr val="002060"/>
                </a:solidFill>
              </a:rPr>
              <a:t>		supervision </a:t>
            </a:r>
            <a:r>
              <a:rPr lang="en-US" sz="1200" dirty="0">
                <a:solidFill>
                  <a:srgbClr val="002060"/>
                </a:solidFill>
              </a:rPr>
              <a:t>of adults.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14. Vehicles intended for children under 14 years of age with internal combustion engines.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15. Toy cars with steam engines.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16. Bicycles intended for transportation on roads of general use.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17. Toys and games functioning at a nominal voltage of over 24 V.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18. Fire-arms replicas.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19. Imitation jewelry for children.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20. Swimming equipment (e.g., inflatable arm floats).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21. Protective means (goggles, sunglasses, bicycle helmets, skateboarding helmets).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22. Flying toys launched by the child by means of a rubber cord.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23. Bows the length of which exceeds 1200 mm when loosed.</a:t>
            </a:r>
          </a:p>
          <a:p>
            <a:r>
              <a:rPr lang="en-US" sz="1200" dirty="0">
                <a:solidFill>
                  <a:srgbClr val="002060"/>
                </a:solidFill>
              </a:rPr>
              <a:t>	24. Sanitary items made of latex, rubber and silicone elastomers for children.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95299" y="895350"/>
            <a:ext cx="4695825" cy="4191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CU TR requirements do not cover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17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54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9" name="TextBox 1"/>
          <p:cNvSpPr txBox="1">
            <a:spLocks noChangeArrowheads="1"/>
          </p:cNvSpPr>
          <p:nvPr/>
        </p:nvSpPr>
        <p:spPr bwMode="auto">
          <a:xfrm>
            <a:off x="1828801" y="-165884"/>
            <a:ext cx="7321316" cy="92333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sz="1350" b="1" dirty="0" smtClean="0">
              <a:solidFill>
                <a:srgbClr val="69613B"/>
              </a:solidFill>
            </a:endParaRPr>
          </a:p>
          <a:p>
            <a:pPr algn="just"/>
            <a:r>
              <a:rPr lang="en-US" sz="1350" b="1" dirty="0" smtClean="0">
                <a:solidFill>
                  <a:srgbClr val="69613B"/>
                </a:solidFill>
              </a:rPr>
              <a:t>        Lists of Standards whose application ensure compliance with the requirements of</a:t>
            </a:r>
          </a:p>
          <a:p>
            <a:pPr algn="just"/>
            <a:r>
              <a:rPr lang="en-US" sz="1350" b="1" dirty="0">
                <a:solidFill>
                  <a:srgbClr val="69613B"/>
                </a:solidFill>
              </a:rPr>
              <a:t> </a:t>
            </a:r>
            <a:r>
              <a:rPr lang="en-US" sz="1350" b="1" dirty="0" smtClean="0">
                <a:solidFill>
                  <a:srgbClr val="69613B"/>
                </a:solidFill>
              </a:rPr>
              <a:t>       CU Technical Regulation «On </a:t>
            </a:r>
            <a:r>
              <a:rPr lang="en-US" sz="1350" b="1" dirty="0">
                <a:solidFill>
                  <a:srgbClr val="69613B"/>
                </a:solidFill>
              </a:rPr>
              <a:t>Safety of Toys</a:t>
            </a:r>
            <a:r>
              <a:rPr lang="en-US" sz="1350" b="1" dirty="0" smtClean="0">
                <a:solidFill>
                  <a:srgbClr val="69613B"/>
                </a:solidFill>
              </a:rPr>
              <a:t>» - </a:t>
            </a:r>
            <a:r>
              <a:rPr lang="en-US" sz="1350" b="1" dirty="0">
                <a:solidFill>
                  <a:srgbClr val="69613B"/>
                </a:solidFill>
              </a:rPr>
              <a:t/>
            </a:r>
            <a:br>
              <a:rPr lang="en-US" sz="1350" b="1" dirty="0">
                <a:solidFill>
                  <a:srgbClr val="69613B"/>
                </a:solidFill>
              </a:rPr>
            </a:br>
            <a:r>
              <a:rPr lang="en-US" sz="1350" b="1" dirty="0" smtClean="0">
                <a:solidFill>
                  <a:srgbClr val="69613B"/>
                </a:solidFill>
              </a:rPr>
              <a:t>        TR </a:t>
            </a:r>
            <a:r>
              <a:rPr lang="en-US" sz="1350" b="1" dirty="0">
                <a:solidFill>
                  <a:srgbClr val="69613B"/>
                </a:solidFill>
              </a:rPr>
              <a:t>TS 008/2011</a:t>
            </a:r>
            <a:endParaRPr lang="ru-RU" sz="1350" b="1" dirty="0">
              <a:solidFill>
                <a:srgbClr val="69613B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462" y="973935"/>
            <a:ext cx="8497887" cy="584775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Amendments to the Lists of Standards 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introduced by Decision of EEC Board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dated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December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2012  № 276</a:t>
            </a:r>
            <a:endParaRPr lang="ru-RU" sz="16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1201455"/>
              </p:ext>
            </p:extLst>
          </p:nvPr>
        </p:nvGraphicFramePr>
        <p:xfrm>
          <a:off x="271462" y="1654175"/>
          <a:ext cx="8520111" cy="2164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729286"/>
                <a:gridCol w="27908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bg1"/>
                          </a:solidFill>
                          <a:latin typeface="Arial" charset="0"/>
                          <a:cs typeface="Arial" charset="0"/>
                        </a:rPr>
                        <a:t>List</a:t>
                      </a: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of Standards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whose voluntary application ensure compliance with the requirements of the CU technical regulation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16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standards</a:t>
                      </a: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GOST</a:t>
                      </a:r>
                      <a:endParaRPr lang="ru-RU" sz="1300" b="1" kern="1200" dirty="0" smtClean="0">
                        <a:solidFill>
                          <a:schemeClr val="bg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6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STB</a:t>
                      </a:r>
                      <a:endParaRPr lang="ru-RU" sz="1300" b="1" kern="1200" dirty="0" smtClean="0">
                        <a:solidFill>
                          <a:schemeClr val="bg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ST RK</a:t>
                      </a:r>
                      <a:endParaRPr lang="ru-RU" sz="1300" b="1" kern="1200" dirty="0" smtClean="0">
                        <a:solidFill>
                          <a:schemeClr val="bg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4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GOST</a:t>
                      </a: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bg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R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List</a:t>
                      </a: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of Standards</a:t>
                      </a:r>
                      <a:r>
                        <a:rPr lang="en-US" sz="1300" b="1" baseline="0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that contain rules and methods of</a:t>
                      </a:r>
                      <a:r>
                        <a:rPr lang="en-US" sz="1300" b="1" baseline="0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 research (tests) including rules of sampling and that necessary for application and fulfillment of requirements </a:t>
                      </a:r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of the CU technical regulation</a:t>
                      </a:r>
                    </a:p>
                    <a:p>
                      <a:r>
                        <a:rPr lang="en-US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and execution</a:t>
                      </a:r>
                      <a:r>
                        <a:rPr lang="en-US" sz="1300" b="1" baseline="0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 of conformity assessment of products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24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standards</a:t>
                      </a: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, 109 МВИ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14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GOST</a:t>
                      </a:r>
                      <a:endParaRPr lang="ru-RU" sz="1300" b="1" dirty="0" smtClean="0">
                        <a:solidFill>
                          <a:srgbClr val="A50021"/>
                        </a:solidFill>
                        <a:latin typeface="Arial" charset="0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4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STB</a:t>
                      </a:r>
                      <a:endParaRPr lang="ru-RU" sz="1300" b="1" dirty="0" smtClean="0">
                        <a:solidFill>
                          <a:srgbClr val="A50021"/>
                        </a:solidFill>
                        <a:latin typeface="Arial" charset="0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3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ST RK</a:t>
                      </a:r>
                      <a:endParaRPr lang="ru-RU" sz="1300" b="1" dirty="0" smtClean="0">
                        <a:solidFill>
                          <a:srgbClr val="A50021"/>
                        </a:solidFill>
                        <a:latin typeface="Arial" charset="0"/>
                        <a:cs typeface="Arial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3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GOST</a:t>
                      </a:r>
                      <a:r>
                        <a:rPr lang="ru-RU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rgbClr val="A50021"/>
                          </a:solidFill>
                          <a:latin typeface="Arial" charset="0"/>
                          <a:cs typeface="Arial" charset="0"/>
                        </a:rPr>
                        <a:t>R</a:t>
                      </a:r>
                      <a:endParaRPr lang="ru-RU" sz="1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45661" y="3886260"/>
            <a:ext cx="8882837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Program</a:t>
            </a:r>
            <a:r>
              <a:rPr lang="ru-RU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300" b="1" dirty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600"/>
              </a:lnSpc>
            </a:pP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of development</a:t>
            </a:r>
            <a:r>
              <a:rPr lang="ru-RU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amendment and review</a:t>
            </a:r>
            <a:r>
              <a:rPr lang="ru-RU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of interstate standards</a:t>
            </a:r>
            <a:r>
              <a:rPr lang="ru-RU" sz="13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3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dirty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to the CU TR </a:t>
            </a:r>
            <a:r>
              <a:rPr lang="ru-RU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On Safety of Toys</a:t>
            </a:r>
            <a:r>
              <a:rPr lang="ru-RU" sz="1300" b="1" dirty="0" smtClean="0">
                <a:solidFill>
                  <a:srgbClr val="7E0E19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300" b="1" dirty="0">
              <a:solidFill>
                <a:srgbClr val="7E0E1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600"/>
              </a:lnSpc>
            </a:pPr>
            <a:r>
              <a:rPr lang="ru-RU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(</a:t>
            </a:r>
            <a:r>
              <a:rPr lang="en-US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approved by Decision of EEC Board dated </a:t>
            </a:r>
            <a:r>
              <a:rPr lang="ru-RU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12 </a:t>
            </a:r>
            <a:r>
              <a:rPr lang="en-US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December </a:t>
            </a:r>
            <a:r>
              <a:rPr lang="ru-RU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2012  </a:t>
            </a:r>
            <a:r>
              <a:rPr lang="ru-RU" sz="1300" dirty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№</a:t>
            </a:r>
            <a:r>
              <a:rPr lang="ru-RU" sz="1300" dirty="0" smtClean="0">
                <a:solidFill>
                  <a:srgbClr val="032953"/>
                </a:solidFill>
                <a:latin typeface="Arial" pitchFamily="34" charset="0"/>
                <a:ea typeface="Calibri"/>
                <a:cs typeface="Arial" pitchFamily="34" charset="0"/>
              </a:rPr>
              <a:t>275)</a:t>
            </a:r>
            <a:endParaRPr lang="ru-RU" sz="1300" b="1" dirty="0">
              <a:solidFill>
                <a:srgbClr val="03295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34066723"/>
              </p:ext>
            </p:extLst>
          </p:nvPr>
        </p:nvGraphicFramePr>
        <p:xfrm>
          <a:off x="327061" y="4799330"/>
          <a:ext cx="8442288" cy="91566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814241"/>
                <a:gridCol w="5628047"/>
              </a:tblGrid>
              <a:tr h="55372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</a:t>
                      </a:r>
                      <a:r>
                        <a:rPr lang="en-US" sz="1300" b="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of</a:t>
                      </a:r>
                      <a:r>
                        <a:rPr lang="ru-RU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GOST standards 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Included in the Program</a:t>
                      </a:r>
                      <a:endParaRPr lang="ru-RU" sz="1300" b="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0652" marR="4065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lang="en-US" sz="1300" b="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out of which </a:t>
                      </a:r>
                      <a:r>
                        <a:rPr lang="en-US" sz="1300" b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GOST standards that were</a:t>
                      </a:r>
                      <a:r>
                        <a:rPr lang="ru-RU" sz="1300" b="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Developed on the basis of </a:t>
                      </a:r>
                      <a:r>
                        <a:rPr lang="en-US" sz="1300" b="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ISO, IEC, EN</a:t>
                      </a:r>
                      <a:endParaRPr lang="ru-RU" sz="1300" b="0" dirty="0"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0652" marR="4065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94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 </a:t>
                      </a:r>
                      <a:r>
                        <a:rPr lang="ru-RU" sz="1400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40652" marR="4065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ISO</a:t>
                      </a:r>
                      <a:r>
                        <a:rPr lang="ru-RU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– 2  , </a:t>
                      </a:r>
                      <a:r>
                        <a:rPr lang="en-US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IEC </a:t>
                      </a:r>
                      <a:r>
                        <a:rPr lang="ru-RU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2, </a:t>
                      </a:r>
                      <a:r>
                        <a:rPr lang="en-US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</a:t>
                      </a:r>
                      <a:r>
                        <a:rPr lang="ru-RU" sz="1400" b="1" dirty="0" smtClean="0"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5 </a:t>
                      </a:r>
                    </a:p>
                  </a:txBody>
                  <a:tcPr marL="40652" marR="40652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6136" y="5709910"/>
            <a:ext cx="6007064" cy="9334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endParaRPr lang="ru-RU" sz="1200" dirty="0" smtClean="0">
              <a:solidFill>
                <a:schemeClr val="bg1"/>
              </a:solidFill>
            </a:endParaRPr>
          </a:p>
          <a:p>
            <a:pPr algn="just"/>
            <a:r>
              <a:rPr lang="en-US" sz="1200" b="1" dirty="0" smtClean="0">
                <a:solidFill>
                  <a:schemeClr val="accent2">
                    <a:lumMod val="50000"/>
                  </a:schemeClr>
                </a:solidFill>
              </a:rPr>
              <a:t>The implementation of the program will allow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ru-RU" sz="1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n-US" sz="1200" dirty="0" smtClean="0">
                <a:solidFill>
                  <a:schemeClr val="bg1"/>
                </a:solidFill>
              </a:rPr>
              <a:t>Update the list of standards</a:t>
            </a:r>
            <a:r>
              <a:rPr lang="ru-RU" sz="1200" dirty="0" smtClean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en-US" sz="1200" dirty="0" smtClean="0">
                <a:solidFill>
                  <a:schemeClr val="bg1"/>
                </a:solidFill>
              </a:rPr>
              <a:t>Ensure the safety requirements that are put forth to toys by the CU TR and interstate standards that are necessary to be applied</a:t>
            </a:r>
            <a:r>
              <a:rPr lang="ru-RU" sz="1200" dirty="0" smtClean="0">
                <a:solidFill>
                  <a:schemeClr val="bg1"/>
                </a:solidFill>
              </a:rPr>
              <a:t>;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en-US" sz="1200" dirty="0" smtClean="0">
                <a:solidFill>
                  <a:schemeClr val="bg1"/>
                </a:solidFill>
              </a:rPr>
              <a:t>Increase the number of interstate standards that are contained in the List of Standards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49083" y="6289700"/>
            <a:ext cx="2552895" cy="5222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 err="1" smtClean="0">
                <a:solidFill>
                  <a:srgbClr val="002060"/>
                </a:solidFill>
              </a:rPr>
              <a:t>www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en-US" b="1" i="1" dirty="0" smtClean="0">
                <a:solidFill>
                  <a:srgbClr val="002060"/>
                </a:solidFill>
              </a:rPr>
              <a:t>eecommission.org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18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51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827584" y="889556"/>
            <a:ext cx="1800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800000"/>
                </a:solidFill>
              </a:rPr>
              <a:t>Accreditation Body</a:t>
            </a:r>
            <a:endParaRPr lang="ru-RU" sz="1400" b="1" dirty="0">
              <a:solidFill>
                <a:srgbClr val="800000"/>
              </a:solidFill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3779912" y="908720"/>
            <a:ext cx="1800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800000"/>
                </a:solidFill>
              </a:rPr>
              <a:t>Accreditation Body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6732240" y="961564"/>
            <a:ext cx="1800225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800000"/>
                </a:solidFill>
              </a:rPr>
              <a:t>Accreditation Body</a:t>
            </a:r>
          </a:p>
        </p:txBody>
      </p:sp>
      <p:sp>
        <p:nvSpPr>
          <p:cNvPr id="19461" name="Text Box 19"/>
          <p:cNvSpPr txBox="1">
            <a:spLocks noChangeArrowheads="1"/>
          </p:cNvSpPr>
          <p:nvPr/>
        </p:nvSpPr>
        <p:spPr bwMode="auto">
          <a:xfrm>
            <a:off x="721891" y="1628800"/>
            <a:ext cx="2193925" cy="46217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Certification 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Bodies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9462" name="Text Box 20"/>
          <p:cNvSpPr txBox="1">
            <a:spLocks noChangeArrowheads="1"/>
          </p:cNvSpPr>
          <p:nvPr/>
        </p:nvSpPr>
        <p:spPr bwMode="auto">
          <a:xfrm>
            <a:off x="718716" y="2200300"/>
            <a:ext cx="219710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Testing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Laboratories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9463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66" t="26131" r="59029" b="45511"/>
          <a:stretch>
            <a:fillRect/>
          </a:stretch>
        </p:blipFill>
        <p:spPr bwMode="auto">
          <a:xfrm>
            <a:off x="107504" y="908720"/>
            <a:ext cx="649287" cy="425450"/>
          </a:xfrm>
          <a:prstGeom prst="rect">
            <a:avLst/>
          </a:prstGeom>
          <a:noFill/>
          <a:ln w="9525" algn="ctr">
            <a:solidFill>
              <a:srgbClr val="003A6B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35" t="26015" r="62869" b="49535"/>
          <a:stretch>
            <a:fillRect/>
          </a:stretch>
        </p:blipFill>
        <p:spPr bwMode="auto">
          <a:xfrm>
            <a:off x="6084168" y="980158"/>
            <a:ext cx="649288" cy="412750"/>
          </a:xfrm>
          <a:prstGeom prst="rect">
            <a:avLst/>
          </a:prstGeom>
          <a:noFill/>
          <a:ln w="9525" algn="ctr">
            <a:solidFill>
              <a:srgbClr val="003A6B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17" t="28441" r="67473" b="49933"/>
          <a:stretch>
            <a:fillRect/>
          </a:stretch>
        </p:blipFill>
        <p:spPr bwMode="auto">
          <a:xfrm>
            <a:off x="3131840" y="980158"/>
            <a:ext cx="649287" cy="428625"/>
          </a:xfrm>
          <a:prstGeom prst="rect">
            <a:avLst/>
          </a:prstGeom>
          <a:noFill/>
          <a:ln w="9525" algn="ctr">
            <a:solidFill>
              <a:srgbClr val="003A6B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8" name="Text Box 19"/>
          <p:cNvSpPr txBox="1">
            <a:spLocks noChangeArrowheads="1"/>
          </p:cNvSpPr>
          <p:nvPr/>
        </p:nvSpPr>
        <p:spPr bwMode="auto">
          <a:xfrm>
            <a:off x="3682470" y="1644313"/>
            <a:ext cx="2151062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>
                <a:solidFill>
                  <a:srgbClr val="002060"/>
                </a:solidFill>
              </a:rPr>
              <a:t>Certification 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Bodies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9469" name="Text Box 20"/>
          <p:cNvSpPr txBox="1">
            <a:spLocks noChangeArrowheads="1"/>
          </p:cNvSpPr>
          <p:nvPr/>
        </p:nvSpPr>
        <p:spPr bwMode="auto">
          <a:xfrm>
            <a:off x="3682470" y="2176474"/>
            <a:ext cx="215423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>
                <a:solidFill>
                  <a:srgbClr val="002060"/>
                </a:solidFill>
              </a:rPr>
              <a:t>Testing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Laboratories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9470" name="Text Box 19"/>
          <p:cNvSpPr txBox="1">
            <a:spLocks noChangeArrowheads="1"/>
          </p:cNvSpPr>
          <p:nvPr/>
        </p:nvSpPr>
        <p:spPr bwMode="auto">
          <a:xfrm>
            <a:off x="6672263" y="1644312"/>
            <a:ext cx="217328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>
                <a:solidFill>
                  <a:srgbClr val="002060"/>
                </a:solidFill>
              </a:rPr>
              <a:t>Certification 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Bodies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9471" name="Text Box 20"/>
          <p:cNvSpPr txBox="1">
            <a:spLocks noChangeArrowheads="1"/>
          </p:cNvSpPr>
          <p:nvPr/>
        </p:nvSpPr>
        <p:spPr bwMode="auto">
          <a:xfrm>
            <a:off x="6669088" y="2168074"/>
            <a:ext cx="2176462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algn="ctr">
            <a:solidFill>
              <a:srgbClr val="003A6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sz="1600" b="1" dirty="0">
                <a:solidFill>
                  <a:srgbClr val="002060"/>
                </a:solidFill>
              </a:rPr>
              <a:t>Testing</a:t>
            </a:r>
          </a:p>
          <a:p>
            <a:pPr eaLnBrk="1" hangingPunct="1">
              <a:lnSpc>
                <a:spcPct val="75000"/>
              </a:lnSpc>
            </a:pPr>
            <a:r>
              <a:rPr lang="en-US" sz="1600" b="1" dirty="0" smtClean="0">
                <a:solidFill>
                  <a:srgbClr val="002060"/>
                </a:solidFill>
              </a:rPr>
              <a:t>Laboratories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9472" name="AutoShape 7"/>
          <p:cNvSpPr>
            <a:spLocks/>
          </p:cNvSpPr>
          <p:nvPr/>
        </p:nvSpPr>
        <p:spPr bwMode="auto">
          <a:xfrm rot="5400000">
            <a:off x="4319588" y="-1108075"/>
            <a:ext cx="215900" cy="8569325"/>
          </a:xfrm>
          <a:prstGeom prst="rightBrace">
            <a:avLst>
              <a:gd name="adj1" fmla="val 333700"/>
              <a:gd name="adj2" fmla="val 50000"/>
            </a:avLst>
          </a:prstGeom>
          <a:noFill/>
          <a:ln w="254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ru-RU" sz="1600">
              <a:solidFill>
                <a:srgbClr val="002060"/>
              </a:solidFill>
              <a:cs typeface="Arial" charset="0"/>
              <a:sym typeface="Symbol" pitchFamily="18" charset="2"/>
            </a:endParaRPr>
          </a:p>
          <a:p>
            <a:pPr algn="ctr"/>
            <a:endParaRPr lang="ru-RU" sz="160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9473" name="Rectangle 5"/>
          <p:cNvSpPr>
            <a:spLocks noChangeArrowheads="1"/>
          </p:cNvSpPr>
          <p:nvPr/>
        </p:nvSpPr>
        <p:spPr bwMode="auto">
          <a:xfrm>
            <a:off x="1914524" y="-3175"/>
            <a:ext cx="72421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Implementation of conformity assessment </a:t>
            </a:r>
            <a:r>
              <a:rPr lang="en-US" sz="16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in </a:t>
            </a:r>
          </a:p>
          <a:p>
            <a:pPr algn="ctr"/>
            <a:r>
              <a:rPr lang="en-US" sz="1600" b="1" dirty="0" smtClean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the Customs </a:t>
            </a:r>
            <a:r>
              <a:rPr lang="en-US" sz="1600" b="1" dirty="0">
                <a:solidFill>
                  <a:srgbClr val="69613B"/>
                </a:solidFill>
                <a:latin typeface="Arial" pitchFamily="34" charset="0"/>
                <a:cs typeface="Arial" pitchFamily="34" charset="0"/>
              </a:rPr>
              <a:t>Union and Common Economic Space</a:t>
            </a:r>
          </a:p>
        </p:txBody>
      </p:sp>
      <p:pic>
        <p:nvPicPr>
          <p:cNvPr id="19474" name="Рисунок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06" y="3284537"/>
            <a:ext cx="4120295" cy="3139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7" name="Text Box 10"/>
          <p:cNvSpPr txBox="1">
            <a:spLocks noChangeArrowheads="1"/>
          </p:cNvSpPr>
          <p:nvPr/>
        </p:nvSpPr>
        <p:spPr bwMode="auto">
          <a:xfrm>
            <a:off x="6660232" y="2689225"/>
            <a:ext cx="1798638" cy="325438"/>
          </a:xfrm>
          <a:prstGeom prst="rect">
            <a:avLst/>
          </a:prstGeom>
          <a:solidFill>
            <a:srgbClr val="FFFFCC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>
            <a:lvl1pPr marL="268288" indent="-2682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10000"/>
              </a:lnSpc>
              <a:buClr>
                <a:srgbClr val="800000"/>
              </a:buClr>
            </a:pPr>
            <a:r>
              <a:rPr lang="ru-RU" sz="1400" b="1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www.</a:t>
            </a:r>
            <a:r>
              <a:rPr lang="en-US" sz="1400" b="1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bsca.by</a:t>
            </a:r>
            <a:endParaRPr lang="ru-RU" sz="1400" b="1">
              <a:solidFill>
                <a:srgbClr val="002060"/>
              </a:solidFill>
              <a:latin typeface="Lucida Sans Unicode" pitchFamily="34" charset="0"/>
              <a:ea typeface="ＭＳ Ｐゴシック" pitchFamily="-1" charset="-128"/>
            </a:endParaRPr>
          </a:p>
        </p:txBody>
      </p:sp>
      <p:sp>
        <p:nvSpPr>
          <p:cNvPr id="19478" name="Text Box 10"/>
          <p:cNvSpPr txBox="1">
            <a:spLocks noChangeArrowheads="1"/>
          </p:cNvSpPr>
          <p:nvPr/>
        </p:nvSpPr>
        <p:spPr bwMode="auto">
          <a:xfrm>
            <a:off x="3682206" y="2712238"/>
            <a:ext cx="1798637" cy="325438"/>
          </a:xfrm>
          <a:prstGeom prst="rect">
            <a:avLst/>
          </a:prstGeom>
          <a:solidFill>
            <a:srgbClr val="FFFFCC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>
            <a:lvl1pPr marL="268288" indent="-2682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10000"/>
              </a:lnSpc>
              <a:buClr>
                <a:srgbClr val="800000"/>
              </a:buClr>
            </a:pPr>
            <a:r>
              <a:rPr lang="ru-RU" sz="1400" b="1" dirty="0" err="1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www</a:t>
            </a:r>
            <a:r>
              <a:rPr lang="ru-RU" sz="1400" b="1" dirty="0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.</a:t>
            </a:r>
            <a:r>
              <a:rPr lang="en-US" sz="1400" b="1" dirty="0" err="1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nca</a:t>
            </a:r>
            <a:r>
              <a:rPr lang="ru-RU" sz="1400" b="1" dirty="0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.</a:t>
            </a:r>
            <a:r>
              <a:rPr lang="en-US" sz="1400" b="1" dirty="0" err="1">
                <a:solidFill>
                  <a:srgbClr val="002060"/>
                </a:solidFill>
                <a:latin typeface="Lucida Sans Unicode" pitchFamily="34" charset="0"/>
                <a:ea typeface="ＭＳ Ｐゴシック" pitchFamily="-1" charset="-128"/>
              </a:rPr>
              <a:t>kz</a:t>
            </a:r>
            <a:endParaRPr lang="ru-RU" sz="1400" b="1" dirty="0">
              <a:solidFill>
                <a:srgbClr val="002060"/>
              </a:solidFill>
              <a:latin typeface="Lucida Sans Unicode" pitchFamily="34" charset="0"/>
              <a:ea typeface="ＭＳ Ｐゴシック" pitchFamily="-1" charset="-128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718716" y="2721331"/>
            <a:ext cx="1938759" cy="282575"/>
          </a:xfrm>
          <a:prstGeom prst="rect">
            <a:avLst/>
          </a:prstGeom>
          <a:solidFill>
            <a:srgbClr val="FFFFCC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/>
          <a:p>
            <a:pPr marL="268288" indent="-268288" algn="ctr">
              <a:lnSpc>
                <a:spcPct val="110000"/>
              </a:lnSpc>
              <a:buClr>
                <a:srgbClr val="800000"/>
              </a:buClr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www.</a:t>
            </a:r>
            <a:r>
              <a:rPr lang="en-US" sz="1400" b="1" dirty="0" err="1">
                <a:solidFill>
                  <a:srgbClr val="002060"/>
                </a:solidFill>
                <a:latin typeface="+mn-lt"/>
              </a:rPr>
              <a:t>fsa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.</a:t>
            </a:r>
            <a:r>
              <a:rPr lang="en-US" sz="1400" b="1" dirty="0" err="1">
                <a:solidFill>
                  <a:srgbClr val="002060"/>
                </a:solidFill>
                <a:latin typeface="+mn-lt"/>
              </a:rPr>
              <a:t>gov.r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u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82458" y="6162673"/>
            <a:ext cx="2552895" cy="5222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 err="1" smtClean="0">
                <a:solidFill>
                  <a:srgbClr val="002060"/>
                </a:solidFill>
              </a:rPr>
              <a:t>www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en-US" b="1" i="1" dirty="0" smtClean="0">
                <a:solidFill>
                  <a:srgbClr val="002060"/>
                </a:solidFill>
              </a:rPr>
              <a:t>eecommission.org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83768" y="1484784"/>
            <a:ext cx="461962" cy="304800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73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82137" y="2472691"/>
            <a:ext cx="459569" cy="307975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39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7607" y="1527919"/>
            <a:ext cx="490537" cy="304800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31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4088" y="2525275"/>
            <a:ext cx="490537" cy="304800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42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12905" y="2480107"/>
            <a:ext cx="455403" cy="304800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47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74316" y="1491913"/>
            <a:ext cx="478771" cy="304800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800000"/>
                </a:solidFill>
                <a:latin typeface="+mn-lt"/>
              </a:rPr>
              <a:t>28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876" y="1700808"/>
            <a:ext cx="647700" cy="304800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1024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463" y="2295440"/>
            <a:ext cx="647700" cy="307975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1688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5150" y="1786574"/>
            <a:ext cx="647700" cy="307975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105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87803" y="2295439"/>
            <a:ext cx="647700" cy="307975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479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04020" y="1786574"/>
            <a:ext cx="647700" cy="307975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55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89203" y="2235994"/>
            <a:ext cx="647700" cy="307975"/>
          </a:xfrm>
          <a:prstGeom prst="rect">
            <a:avLst/>
          </a:prstGeom>
          <a:solidFill>
            <a:srgbClr val="A9D7E5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385</a:t>
            </a:r>
            <a:endParaRPr lang="ru-RU" sz="1400" b="1" dirty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3" name="Прямая со стрелкой 2"/>
          <p:cNvCxnSpPr>
            <a:stCxn id="36" idx="2"/>
          </p:cNvCxnSpPr>
          <p:nvPr/>
        </p:nvCxnSpPr>
        <p:spPr>
          <a:xfrm flipH="1">
            <a:off x="5868145" y="2543969"/>
            <a:ext cx="544908" cy="189314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9" idx="2"/>
          </p:cNvCxnSpPr>
          <p:nvPr/>
        </p:nvCxnSpPr>
        <p:spPr>
          <a:xfrm flipH="1">
            <a:off x="7314629" y="2784907"/>
            <a:ext cx="1325978" cy="1652205"/>
          </a:xfrm>
          <a:prstGeom prst="straightConnector1">
            <a:avLst/>
          </a:prstGeom>
          <a:ln w="19050">
            <a:solidFill>
              <a:srgbClr val="6F1D1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086725" y="1104999"/>
            <a:ext cx="766362" cy="307777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rgbClr val="800000"/>
                </a:solidFill>
                <a:latin typeface="+mn-lt"/>
              </a:rPr>
              <a:t>CU TR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26831" y="1121445"/>
            <a:ext cx="627794" cy="307777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rgbClr val="800000"/>
                </a:solidFill>
                <a:latin typeface="+mn-lt"/>
              </a:rPr>
              <a:t>CU TR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13912" y="1104998"/>
            <a:ext cx="627794" cy="307777"/>
          </a:xfrm>
          <a:prstGeom prst="rect">
            <a:avLst/>
          </a:prstGeom>
          <a:solidFill>
            <a:schemeClr val="bg1"/>
          </a:solidFill>
          <a:ln>
            <a:solidFill>
              <a:srgbClr val="6F1D17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rgbClr val="800000"/>
                </a:solidFill>
                <a:latin typeface="+mn-lt"/>
              </a:rPr>
              <a:t>CU TR</a:t>
            </a:r>
            <a:endParaRPr lang="ru-RU" sz="14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277" y="3381788"/>
            <a:ext cx="4358261" cy="3042023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 the purpose of conformity assessment of compliance of products with the requirements of </a:t>
            </a:r>
            <a:r>
              <a:rPr lang="en-US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Customs Union Technical Regulation</a:t>
            </a:r>
            <a:r>
              <a:rPr lang="ru-RU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 «</a:t>
            </a:r>
            <a:r>
              <a:rPr lang="en-US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On Safety of Toys</a:t>
            </a:r>
            <a:r>
              <a:rPr lang="ru-RU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en-US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TR</a:t>
            </a:r>
            <a:r>
              <a:rPr lang="ru-RU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TS </a:t>
            </a:r>
            <a:r>
              <a:rPr lang="ru-RU" sz="12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008/2011</a:t>
            </a:r>
            <a:r>
              <a:rPr lang="ru-RU" sz="1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Unified </a:t>
            </a:r>
            <a:r>
              <a:rPr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Register of certification bodies (CB) and testing laboratories (TL) of the Customs Union contains:</a:t>
            </a:r>
            <a:endPara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u="sng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More than </a:t>
            </a:r>
            <a:r>
              <a:rPr lang="ru-RU" sz="1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1500 </a:t>
            </a:r>
            <a:r>
              <a:rPr lang="en-US" sz="1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certificates </a:t>
            </a:r>
            <a:r>
              <a:rPr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of compliance with the requirements of Customs Union Technical Regulation   «On Safety of Toys» TR TS </a:t>
            </a:r>
            <a:r>
              <a:rPr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008/2011 were issued.</a:t>
            </a:r>
            <a:endParaRPr lang="ru-RU" sz="12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6192863"/>
              </p:ext>
            </p:extLst>
          </p:nvPr>
        </p:nvGraphicFramePr>
        <p:xfrm>
          <a:off x="167116" y="4615462"/>
          <a:ext cx="398578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446"/>
                <a:gridCol w="996446"/>
                <a:gridCol w="996446"/>
                <a:gridCol w="996446"/>
              </a:tblGrid>
              <a:tr h="1483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RB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RK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RF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</a:t>
                      </a:r>
                      <a:endParaRPr lang="ru-RU" sz="1400" dirty="0"/>
                    </a:p>
                  </a:txBody>
                  <a:tcPr/>
                </a:tc>
              </a:tr>
              <a:tr h="365810">
                <a:tc>
                  <a:txBody>
                    <a:bodyPr/>
                    <a:lstStyle/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CB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– 7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TL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– 15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ОС – 5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ИЛ – 23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ОС – 35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ИЛ – 18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ОС – 47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 ea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ИЛ – 56</a:t>
                      </a:r>
                      <a:endParaRPr lang="ru-RU" sz="1000" dirty="0" smtClean="0">
                        <a:latin typeface="Arial"/>
                      </a:endParaRP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19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22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144016" y="2708920"/>
            <a:ext cx="4211960" cy="3880306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125108" y="476672"/>
            <a:ext cx="3911388" cy="2980690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9102526" y="656078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4016" y="620688"/>
            <a:ext cx="5868144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b="1" u="sng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Section</a:t>
            </a:r>
            <a:r>
              <a:rPr lang="ru-RU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Surveillance and Control of Product Safety</a:t>
            </a:r>
            <a:endParaRPr lang="ru-RU" sz="1600" b="1" u="sng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Technical Regulation</a:t>
            </a:r>
            <a:endParaRPr lang="ru-RU" sz="1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Sanitary Measures </a:t>
            </a:r>
            <a:endParaRPr lang="ru-RU" sz="1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Veterinary Measures</a:t>
            </a:r>
            <a:endParaRPr lang="ru-RU" sz="1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Plant Quarantine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Unified Register of certification bodies and testing laboratories (centers)</a:t>
            </a:r>
            <a:r>
              <a:rPr lang="ru-RU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Unified Register of certificates of conformity and registered declarations of conformity</a:t>
            </a:r>
            <a:endParaRPr lang="ru-RU" sz="1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1880" y="3140968"/>
            <a:ext cx="5544616" cy="32624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b="1" u="sng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Section</a:t>
            </a:r>
            <a:r>
              <a:rPr lang="ru-RU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b="1" u="sng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Development of the Customs Union Technical Regulations </a:t>
            </a:r>
            <a:endParaRPr lang="ru-RU" sz="1600" b="1" u="sng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Regulatory documents</a:t>
            </a:r>
            <a:endParaRPr lang="ru-RU" sz="1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Technical regulations</a:t>
            </a:r>
            <a:endParaRPr lang="ru-RU" sz="1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Draft technical regulations that were introduced for public discussion and internal state coordination</a:t>
            </a:r>
            <a:endParaRPr lang="ru-RU" sz="1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Draft amendments to technical regulations that were introduced for public discussion </a:t>
            </a:r>
            <a:r>
              <a:rPr lang="en-US" sz="14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and internal state coordination</a:t>
            </a:r>
            <a:endParaRPr lang="ru-RU" sz="1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i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Answers to topical questions on the implementation of technical regulations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b="1" i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44016" y="292586"/>
            <a:ext cx="88924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2060"/>
                </a:solidFill>
                <a:cs typeface="Arial" charset="0"/>
              </a:rPr>
              <a:t>Information Support</a:t>
            </a:r>
            <a:endParaRPr lang="ru-RU" sz="20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3263" y="6237312"/>
            <a:ext cx="2552895" cy="5222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 err="1" smtClean="0">
                <a:solidFill>
                  <a:srgbClr val="002060"/>
                </a:solidFill>
              </a:rPr>
              <a:t>www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en-US" b="1" i="1" dirty="0" smtClean="0">
                <a:solidFill>
                  <a:srgbClr val="002060"/>
                </a:solidFill>
              </a:rPr>
              <a:t>eecommission.org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6700" y="74893"/>
            <a:ext cx="1954960" cy="598206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48126" tIns="110026" rIns="148126" bIns="110026" numCol="1" spcCol="1270" anchor="ctr" anchorCtr="0">
            <a:noAutofit/>
          </a:bodyPr>
          <a:lstStyle/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cs typeface="Times"/>
              </a:rPr>
              <a:t>еес</a:t>
            </a:r>
            <a:r>
              <a:rPr lang="ru-RU" sz="1600" b="1" dirty="0" smtClean="0">
                <a:solidFill>
                  <a:srgbClr val="FFFFFF"/>
                </a:solidFill>
                <a:cs typeface="Times"/>
              </a:rPr>
              <a:t> </a:t>
            </a:r>
            <a:r>
              <a:rPr lang="en-US" sz="1400" b="1" dirty="0" smtClean="0">
                <a:solidFill>
                  <a:srgbClr val="032953"/>
                </a:solidFill>
                <a:cs typeface="Times"/>
              </a:rPr>
              <a:t>EURASIAN</a:t>
            </a:r>
            <a:endParaRPr lang="ru-RU" sz="1400" b="1" dirty="0" smtClean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50000"/>
              </a:lnSpc>
              <a:spcBef>
                <a:spcPct val="0"/>
              </a:spcBef>
            </a:pPr>
            <a:r>
              <a:rPr lang="ru-RU" sz="1000" b="1" dirty="0">
                <a:solidFill>
                  <a:srgbClr val="032953"/>
                </a:solidFill>
                <a:cs typeface="Times"/>
              </a:rPr>
              <a:t> </a:t>
            </a:r>
            <a:r>
              <a:rPr lang="ru-RU" sz="1000" b="1" dirty="0" smtClean="0">
                <a:solidFill>
                  <a:srgbClr val="032953"/>
                </a:solidFill>
                <a:cs typeface="Times"/>
              </a:rPr>
              <a:t>                        </a:t>
            </a:r>
            <a:r>
              <a:rPr lang="en-US" sz="1000" b="1" dirty="0" smtClean="0">
                <a:solidFill>
                  <a:srgbClr val="032953"/>
                </a:solidFill>
                <a:cs typeface="Times"/>
              </a:rPr>
              <a:t>ECONOMIC </a:t>
            </a:r>
            <a:endParaRPr lang="ru-RU" sz="1000" b="1" dirty="0" smtClean="0">
              <a:solidFill>
                <a:srgbClr val="032953"/>
              </a:solidFill>
              <a:cs typeface="Times"/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ru-RU" sz="1000" b="1" dirty="0" smtClean="0">
                <a:solidFill>
                  <a:srgbClr val="032953"/>
                </a:solidFill>
                <a:cs typeface="Times"/>
              </a:rPr>
              <a:t>                         </a:t>
            </a:r>
            <a:r>
              <a:rPr lang="en-US" sz="1000" b="1" dirty="0" smtClean="0">
                <a:solidFill>
                  <a:srgbClr val="032953"/>
                </a:solidFill>
                <a:cs typeface="Times"/>
              </a:rPr>
              <a:t>COMMISSION</a:t>
            </a:r>
            <a:endParaRPr lang="ru-RU" sz="1000" b="1" dirty="0">
              <a:solidFill>
                <a:srgbClr val="032953"/>
              </a:solidFill>
              <a:cs typeface="Arial" pitchFamily="34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20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56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4"/>
          <p:cNvSpPr txBox="1">
            <a:spLocks noChangeArrowheads="1"/>
          </p:cNvSpPr>
          <p:nvPr/>
        </p:nvSpPr>
        <p:spPr bwMode="auto">
          <a:xfrm>
            <a:off x="538163" y="2151063"/>
            <a:ext cx="792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2060"/>
                </a:solidFill>
              </a:rPr>
              <a:t>Thank you for attention !</a:t>
            </a:r>
          </a:p>
        </p:txBody>
      </p:sp>
      <p:sp>
        <p:nvSpPr>
          <p:cNvPr id="31746" name="Text Box 15"/>
          <p:cNvSpPr txBox="1">
            <a:spLocks noChangeArrowheads="1"/>
          </p:cNvSpPr>
          <p:nvPr/>
        </p:nvSpPr>
        <p:spPr bwMode="auto">
          <a:xfrm>
            <a:off x="395288" y="3141663"/>
            <a:ext cx="8064500" cy="224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72" tIns="43637" rIns="87272" bIns="43637">
            <a:spAutoFit/>
          </a:bodyPr>
          <a:lstStyle/>
          <a:p>
            <a:pPr algn="ctr" defTabSz="873125" eaLnBrk="0" hangingPunct="0"/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Moscow, </a:t>
            </a:r>
            <a:r>
              <a:rPr lang="en-US" sz="2000" b="1" dirty="0" err="1">
                <a:solidFill>
                  <a:srgbClr val="002060"/>
                </a:solidFill>
              </a:rPr>
              <a:t>Yakovoapostolsky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pereulok</a:t>
            </a:r>
            <a:r>
              <a:rPr lang="en-US" sz="2000" b="1" dirty="0">
                <a:solidFill>
                  <a:srgbClr val="002060"/>
                </a:solidFill>
              </a:rPr>
              <a:t>, 12 bld. 1,</a:t>
            </a:r>
          </a:p>
          <a:p>
            <a:pPr algn="ctr" defTabSz="873125" eaLnBrk="0" hangingPunct="0"/>
            <a:endParaRPr lang="en-US" sz="2000" b="1" dirty="0">
              <a:solidFill>
                <a:srgbClr val="002060"/>
              </a:solidFill>
            </a:endParaRPr>
          </a:p>
          <a:p>
            <a:pPr algn="ctr" defTabSz="873125" eaLnBrk="0" hangingPunct="0"/>
            <a:r>
              <a:rPr lang="ru-RU" sz="2000" b="1" dirty="0">
                <a:solidFill>
                  <a:srgbClr val="002060"/>
                </a:solidFill>
              </a:rPr>
              <a:t>+7 (495) 669-24-00, </a:t>
            </a:r>
            <a:r>
              <a:rPr lang="en-US" sz="2000" b="1" dirty="0" err="1" smtClean="0">
                <a:solidFill>
                  <a:srgbClr val="002060"/>
                </a:solidFill>
              </a:rPr>
              <a:t>ext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5101</a:t>
            </a:r>
          </a:p>
          <a:p>
            <a:pPr algn="ctr" defTabSz="873125" eaLnBrk="0" hangingPunct="0"/>
            <a:endParaRPr lang="en-US" sz="2000" b="1" dirty="0">
              <a:solidFill>
                <a:srgbClr val="002060"/>
              </a:solidFill>
            </a:endParaRPr>
          </a:p>
          <a:p>
            <a:pPr algn="ctr" defTabSz="873125" eaLnBrk="0" hangingPunct="0"/>
            <a:r>
              <a:rPr lang="en-US" sz="2000" b="1" dirty="0">
                <a:solidFill>
                  <a:srgbClr val="002060"/>
                </a:solidFill>
              </a:rPr>
              <a:t>E-mail: </a:t>
            </a:r>
            <a:r>
              <a:rPr lang="en-US" sz="2000" b="1" dirty="0" smtClean="0">
                <a:solidFill>
                  <a:srgbClr val="002060"/>
                </a:solidFill>
              </a:rPr>
              <a:t>vnkpr@eecommission.org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 defTabSz="873125" eaLnBrk="0" hangingPunct="0"/>
            <a:endParaRPr lang="ru-RU" sz="2000" b="1" dirty="0">
              <a:solidFill>
                <a:srgbClr val="002060"/>
              </a:solidFill>
            </a:endParaRPr>
          </a:p>
          <a:p>
            <a:pPr algn="ctr" defTabSz="873125" eaLnBrk="0" hangingPunct="0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66975" y="4861938"/>
            <a:ext cx="3676650" cy="522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www</a:t>
            </a:r>
            <a:r>
              <a:rPr lang="ru-RU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.</a:t>
            </a:r>
            <a:r>
              <a:rPr lang="en-US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eecommission.org</a:t>
            </a:r>
            <a:endParaRPr lang="ru-RU" sz="20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" y="-342900"/>
            <a:ext cx="2157413" cy="117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8432800" y="177798"/>
            <a:ext cx="609600" cy="3810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32953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BCB08D"/>
                </a:solidFill>
                <a:latin typeface="Times"/>
                <a:cs typeface="Times"/>
              </a:rPr>
              <a:t>|</a:t>
            </a:r>
            <a:r>
              <a:rPr lang="en-US" dirty="0" smtClean="0">
                <a:latin typeface="Times"/>
                <a:cs typeface="Times"/>
              </a:rPr>
              <a:t>  </a:t>
            </a:r>
            <a:fld id="{1E7D417E-0BF3-C440-BCB6-3BA684BB87BE}" type="slidenum">
              <a:rPr lang="ru-RU" smtClean="0">
                <a:latin typeface="Times"/>
                <a:cs typeface="Times"/>
              </a:rPr>
              <a:pPr/>
              <a:t>21</a:t>
            </a:fld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98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B6908B1FEF61C4C829C211B21CAE64E" ma:contentTypeVersion="1" ma:contentTypeDescription="Создание документа." ma:contentTypeScope="" ma:versionID="69454bd7acd9aba80bff7df7a1aa0660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fd46e03b78dab873a3a32a7fba5ef01f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Дата начала расписания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B26DEA1-62E1-42FB-85C1-E5CF310954C2}"/>
</file>

<file path=customXml/itemProps2.xml><?xml version="1.0" encoding="utf-8"?>
<ds:datastoreItem xmlns:ds="http://schemas.openxmlformats.org/officeDocument/2006/customXml" ds:itemID="{640907EC-2BAB-4BB4-99AD-43914D38838E}"/>
</file>

<file path=customXml/itemProps3.xml><?xml version="1.0" encoding="utf-8"?>
<ds:datastoreItem xmlns:ds="http://schemas.openxmlformats.org/officeDocument/2006/customXml" ds:itemID="{C3952390-68BD-41D2-9948-DA2A879DB77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3548</TotalTime>
  <Words>2917</Words>
  <Application>Microsoft Office PowerPoint</Application>
  <PresentationFormat>Экран (4:3)</PresentationFormat>
  <Paragraphs>541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 Mandatory requirements for children products within the Customs Union and the Common Economic Space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    Customs Union Technical Regulation «On Safety of Toys» -       TR TS 008/2011  </vt:lpstr>
      <vt:lpstr>Слайд 16</vt:lpstr>
      <vt:lpstr>    Customs Union Technical Regulation «On Safety of Toys» -      TR TS 008/2011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Test Tester</dc:creator>
  <cp:lastModifiedBy>Chepelov Pavel</cp:lastModifiedBy>
  <cp:revision>269</cp:revision>
  <cp:lastPrinted>2013-01-21T10:36:54Z</cp:lastPrinted>
  <dcterms:created xsi:type="dcterms:W3CDTF">2012-07-25T22:38:51Z</dcterms:created>
  <dcterms:modified xsi:type="dcterms:W3CDTF">2013-01-24T14:54:28Z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0x0101007B6908B1FEF61C4C829C211B21CAE64E</vt:lpwstr>
  </property>
</Properties>
</file>